
<file path=[Content_Types].xml><?xml version="1.0" encoding="utf-8"?>
<Types xmlns="http://schemas.openxmlformats.org/package/2006/content-types"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3" r:id="rId3"/>
    <p:sldId id="274" r:id="rId4"/>
    <p:sldId id="287" r:id="rId5"/>
    <p:sldId id="288" r:id="rId6"/>
    <p:sldId id="275" r:id="rId7"/>
    <p:sldId id="289" r:id="rId8"/>
    <p:sldId id="290" r:id="rId9"/>
    <p:sldId id="291" r:id="rId10"/>
    <p:sldId id="292" r:id="rId11"/>
    <p:sldId id="293" r:id="rId12"/>
    <p:sldId id="257" r:id="rId13"/>
    <p:sldId id="276" r:id="rId14"/>
    <p:sldId id="294" r:id="rId15"/>
    <p:sldId id="296" r:id="rId16"/>
    <p:sldId id="298" r:id="rId17"/>
    <p:sldId id="283" r:id="rId18"/>
    <p:sldId id="299" r:id="rId19"/>
    <p:sldId id="297" r:id="rId20"/>
    <p:sldId id="286" r:id="rId2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99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6481" autoAdjust="0"/>
  </p:normalViewPr>
  <p:slideViewPr>
    <p:cSldViewPr snapToObjects="1" showGuides="1">
      <p:cViewPr>
        <p:scale>
          <a:sx n="120" d="100"/>
          <a:sy n="120" d="100"/>
        </p:scale>
        <p:origin x="-2160" y="168"/>
      </p:cViewPr>
      <p:guideLst>
        <p:guide orient="horz" pos="2160"/>
        <p:guide pos="12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81400-D4C0-1343-AD13-7950A3D4927F}" type="datetimeFigureOut">
              <a:rPr lang="de-DE" smtClean="0"/>
              <a:pPr/>
              <a:t>19.10.2011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046FD-C59E-5A43-AD02-14AFA183FAF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8007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DBD96-2CB7-E94D-9791-D317E36F4502}" type="datetimeFigureOut">
              <a:rPr lang="de-DE" smtClean="0"/>
              <a:pPr/>
              <a:t>19.10.2011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D0A97-BEE2-BD4D-9A49-57B6BC00B1E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0690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latin typeface="Arial Narrow" pitchFamily="34" charset="0"/>
              </a:rPr>
              <a:t>Vermittlung derjenigen grammatischen Fakten des Mittelägyptischen, die von allen gegenwärtig wissenschaftlich relevanten Modellen in annähernd gleicher Weise beschrieben werden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D0A97-BEE2-BD4D-9A49-57B6BC00B1E5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729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Lehrprobe: in unserem Bereich erstmals eingesetzt; großer Erfolg auf vielen Ebenen</a:t>
            </a:r>
          </a:p>
          <a:p>
            <a:endParaRPr lang="de-DE" dirty="0"/>
          </a:p>
          <a:p>
            <a:r>
              <a:rPr lang="de-DE" dirty="0" smtClean="0"/>
              <a:t>Ablauf: 1 Student als Dozent, die anderen Seminarteilnehmer als Belehrte mit unterschiedlichen Kenntnissen und Motivationen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>
                <a:solidFill>
                  <a:schemeClr val="accent4"/>
                </a:solidFill>
                <a:latin typeface="Arial Narrow" pitchFamily="34" charset="0"/>
              </a:rPr>
              <a:t>Präsentation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>
                <a:solidFill>
                  <a:schemeClr val="accent4"/>
                </a:solidFill>
                <a:latin typeface="Arial Narrow" pitchFamily="34" charset="0"/>
              </a:rPr>
              <a:t>Kommunikation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>
                <a:solidFill>
                  <a:schemeClr val="accent4"/>
                </a:solidFill>
                <a:latin typeface="Arial Narrow" pitchFamily="34" charset="0"/>
              </a:rPr>
              <a:t>Kritikfähigkeit 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>
                <a:solidFill>
                  <a:schemeClr val="accent4"/>
                </a:solidFill>
                <a:latin typeface="Arial Narrow" pitchFamily="34" charset="0"/>
              </a:rPr>
              <a:t>Vertiefung der Kenntnisse des Mittelägyptischen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in der Rolle der Lehrenden wird Schwierigkeit durch unmotivierte oder weniger fortgeschrittene Studierende deutlich; Verbesserung des eigenen Lernverhalten</a:t>
            </a:r>
            <a:endParaRPr lang="de-DE" sz="1400" dirty="0">
              <a:solidFill>
                <a:schemeClr val="accent4"/>
              </a:solidFill>
              <a:latin typeface="Arial Narrow" pitchFamily="34" charset="0"/>
            </a:endParaRPr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D0A97-BEE2-BD4D-9A49-57B6BC00B1E5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6382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Warum mache ich das Lehrprojekt?</a:t>
            </a:r>
          </a:p>
          <a:p>
            <a:endParaRPr lang="de-DE" dirty="0"/>
          </a:p>
          <a:p>
            <a:r>
              <a:rPr lang="de-DE" dirty="0">
                <a:latin typeface="Arial Narrow" pitchFamily="34" charset="0"/>
              </a:rPr>
              <a:t>Einbringen der spezifischen Lernerfahrungen von studentischer Seite in die Gestaltung des zukünftigen Mittelägyptisch-Unterrichts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D0A97-BEE2-BD4D-9A49-57B6BC00B1E5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407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>
                <a:latin typeface="Arial Narrow" pitchFamily="34" charset="0"/>
              </a:rPr>
              <a:t>Übungsbuch 150 S., Kurzgrammatik 40 S., Wortliste 43 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>
                <a:latin typeface="Arial Narrow" pitchFamily="34" charset="0"/>
              </a:rPr>
              <a:t>Gestaltung der nächsten Ausgabe des Lehrskripts unter Aufnahme der</a:t>
            </a:r>
          </a:p>
          <a:p>
            <a:pPr marL="742950" lvl="1" indent="-285750">
              <a:lnSpc>
                <a:spcPct val="150000"/>
              </a:lnSpc>
              <a:buFont typeface="Symbol" pitchFamily="18" charset="2"/>
              <a:buChar char="-"/>
            </a:pPr>
            <a:r>
              <a:rPr lang="de-DE" sz="1400" dirty="0">
                <a:latin typeface="Arial Narrow" pitchFamily="34" charset="0"/>
              </a:rPr>
              <a:t>Anregungen</a:t>
            </a:r>
          </a:p>
          <a:p>
            <a:pPr marL="742950" lvl="1" indent="-285750">
              <a:lnSpc>
                <a:spcPct val="150000"/>
              </a:lnSpc>
              <a:buFont typeface="Symbol" pitchFamily="18" charset="2"/>
              <a:buChar char="-"/>
            </a:pPr>
            <a:r>
              <a:rPr lang="de-DE" sz="1400" dirty="0">
                <a:latin typeface="Arial Narrow" pitchFamily="34" charset="0"/>
              </a:rPr>
              <a:t>Kritikpunkte</a:t>
            </a:r>
          </a:p>
          <a:p>
            <a:pPr marL="742950" lvl="1" indent="-285750">
              <a:lnSpc>
                <a:spcPct val="150000"/>
              </a:lnSpc>
              <a:buFont typeface="Symbol" pitchFamily="18" charset="2"/>
              <a:buChar char="-"/>
            </a:pPr>
            <a:r>
              <a:rPr lang="de-DE" sz="1400" dirty="0">
                <a:latin typeface="Arial Narrow" pitchFamily="34" charset="0"/>
              </a:rPr>
              <a:t>redaktionellen Verbesserungen</a:t>
            </a:r>
          </a:p>
          <a:p>
            <a:pPr marL="742950" lvl="1" indent="-285750">
              <a:lnSpc>
                <a:spcPct val="150000"/>
              </a:lnSpc>
              <a:buFont typeface="Symbol" pitchFamily="18" charset="2"/>
              <a:buChar char="-"/>
            </a:pPr>
            <a:r>
              <a:rPr lang="de-DE" sz="1400" dirty="0">
                <a:latin typeface="Arial Narrow" pitchFamily="34" charset="0"/>
              </a:rPr>
              <a:t>Übungsideen etc.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D0A97-BEE2-BD4D-9A49-57B6BC00B1E5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66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00150" lvl="2" indent="-285750">
              <a:spcBef>
                <a:spcPts val="1000"/>
              </a:spcBef>
              <a:buFont typeface="Arial" pitchFamily="34" charset="0"/>
              <a:buChar char="•"/>
            </a:pPr>
            <a:r>
              <a:rPr lang="de-DE" sz="1400" dirty="0">
                <a:latin typeface="Arial Narrow" pitchFamily="34" charset="0"/>
              </a:rPr>
              <a:t>Welche Übungen bereiten Schwierigkeiten? Warum?</a:t>
            </a:r>
          </a:p>
          <a:p>
            <a:pPr marL="1200150" lvl="2" indent="-285750">
              <a:spcBef>
                <a:spcPts val="1000"/>
              </a:spcBef>
              <a:buFont typeface="Arial" pitchFamily="34" charset="0"/>
              <a:buChar char="•"/>
            </a:pPr>
            <a:r>
              <a:rPr lang="de-DE" sz="1400" dirty="0">
                <a:latin typeface="Arial Narrow" pitchFamily="34" charset="0"/>
              </a:rPr>
              <a:t>Wo werden mehr Hilfestellungen benötigt?</a:t>
            </a:r>
          </a:p>
          <a:p>
            <a:pPr marL="1200150" lvl="2" indent="-285750">
              <a:spcBef>
                <a:spcPts val="1000"/>
              </a:spcBef>
              <a:buFont typeface="Arial" pitchFamily="34" charset="0"/>
              <a:buChar char="•"/>
            </a:pPr>
            <a:r>
              <a:rPr lang="de-DE" sz="1400" dirty="0">
                <a:latin typeface="Arial Narrow" pitchFamily="34" charset="0"/>
              </a:rPr>
              <a:t>Ist der Aufbau nachvollziehbar? </a:t>
            </a:r>
          </a:p>
          <a:p>
            <a:pPr marL="1200150" lvl="2" indent="-285750">
              <a:spcBef>
                <a:spcPts val="1000"/>
              </a:spcBef>
              <a:buFont typeface="Arial" pitchFamily="34" charset="0"/>
              <a:buChar char="•"/>
            </a:pPr>
            <a:r>
              <a:rPr lang="de-DE" sz="1400" dirty="0">
                <a:latin typeface="Arial Narrow" pitchFamily="34" charset="0"/>
              </a:rPr>
              <a:t>Sind alle für die Lösung der Übungen benötigten Wörter im Wörterverzeichnis angeführt?</a:t>
            </a:r>
          </a:p>
          <a:p>
            <a:pPr marL="1200150" lvl="2" indent="-285750">
              <a:spcBef>
                <a:spcPts val="1000"/>
              </a:spcBef>
              <a:buFont typeface="Arial" pitchFamily="34" charset="0"/>
              <a:buChar char="•"/>
            </a:pPr>
            <a:r>
              <a:rPr lang="de-DE" sz="1400" dirty="0">
                <a:latin typeface="Arial Narrow" pitchFamily="34" charset="0"/>
              </a:rPr>
              <a:t>Ist der Grammatikteil ausreichend und verständlich? </a:t>
            </a:r>
          </a:p>
          <a:p>
            <a:pPr marL="1200150" lvl="2" indent="-285750">
              <a:spcBef>
                <a:spcPts val="1000"/>
              </a:spcBef>
              <a:buFont typeface="Arial" pitchFamily="34" charset="0"/>
              <a:buChar char="•"/>
            </a:pPr>
            <a:r>
              <a:rPr lang="de-DE" sz="1400" dirty="0">
                <a:latin typeface="Arial Narrow" pitchFamily="34" charset="0"/>
              </a:rPr>
              <a:t>Gibt es Verbesserungswünsche?, etc.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D0A97-BEE2-BD4D-9A49-57B6BC00B1E5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955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latin typeface="Arial Narrow" pitchFamily="34" charset="0"/>
              </a:rPr>
              <a:t>Jeder Studierende hielt eine 45-minütige Lehrprobe auf der Basis des neuen 	Übungsskriptes und zusätzlicher didaktischer Hilfsmittel. </a:t>
            </a:r>
          </a:p>
          <a:p>
            <a:r>
              <a:rPr lang="de-DE" dirty="0">
                <a:latin typeface="Arial Narrow" pitchFamily="34" charset="0"/>
              </a:rPr>
              <a:t>	An jeden Vortrag schloss sich eine 45-minütige Diskussion über die Art und 	Weise der vorgetragenen Lehre und die </a:t>
            </a:r>
            <a:r>
              <a:rPr lang="de-DE" dirty="0" smtClean="0">
                <a:latin typeface="Arial Narrow" pitchFamily="34" charset="0"/>
              </a:rPr>
              <a:t>ausgearbeiteten Verbesserungsvorschläge </a:t>
            </a:r>
            <a:r>
              <a:rPr lang="de-DE" dirty="0">
                <a:latin typeface="Arial Narrow" pitchFamily="34" charset="0"/>
              </a:rPr>
              <a:t>an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D0A97-BEE2-BD4D-9A49-57B6BC00B1E5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9273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D0A97-BEE2-BD4D-9A49-57B6BC00B1E5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1505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D0A97-BEE2-BD4D-9A49-57B6BC00B1E5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0885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Trotz positiver Punkte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D0A97-BEE2-BD4D-9A49-57B6BC00B1E5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0885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D0A97-BEE2-BD4D-9A49-57B6BC00B1E5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3125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egyptologie-altorientalistik.uni-mainz.de/Dateien/Lehprojekt_klein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57"/>
          <a:stretch/>
        </p:blipFill>
        <p:spPr bwMode="auto">
          <a:xfrm>
            <a:off x="-1026" y="3925307"/>
            <a:ext cx="2195985" cy="222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441319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28904" y="2500306"/>
            <a:ext cx="5829296" cy="2187448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Datum: </a:t>
            </a:r>
            <a:fld id="{145C9847-A112-4373-8D5A-D87B3D5AA131}" type="datetime1">
              <a:rPr lang="de-DE" smtClean="0"/>
              <a:pPr/>
              <a:t>19.10.2011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Folie Nr. </a:t>
            </a:r>
            <a:fld id="{D43A920A-4BD3-4948-978E-BFE2C6D0A4D6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1" name="Picture 12" descr="http://papyri.uni-leipzig.de/servlets/MCRFileNodeServlet/UBLPapyri_derivate_00500510/p_ebers_01_01-03300.jpg?hosts=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59"/>
          <a:stretch/>
        </p:blipFill>
        <p:spPr bwMode="auto">
          <a:xfrm>
            <a:off x="-10129" y="525000"/>
            <a:ext cx="2226825" cy="138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pernefer.de/images/hieroglyphen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29" y="1905445"/>
            <a:ext cx="2205088" cy="201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 und Inh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85852" y="2071678"/>
            <a:ext cx="3500462" cy="3429023"/>
          </a:xfrm>
        </p:spPr>
        <p:txBody>
          <a:bodyPr numCol="1">
            <a:normAutofit/>
          </a:bodyPr>
          <a:lstStyle>
            <a:lvl1pPr>
              <a:lnSpc>
                <a:spcPct val="120000"/>
              </a:lnSpc>
              <a:buFont typeface="Arial" pitchFamily="34" charset="0"/>
              <a:buChar char="•"/>
              <a:defRPr sz="1600">
                <a:latin typeface="Arial Narrow" pitchFamily="34" charset="0"/>
              </a:defRPr>
            </a:lvl1pPr>
            <a:lvl2pPr>
              <a:defRPr sz="1600">
                <a:latin typeface="Arial Narrow" pitchFamily="34" charset="0"/>
              </a:defRPr>
            </a:lvl2pPr>
            <a:lvl3pPr>
              <a:defRPr sz="1600">
                <a:latin typeface="Arial Narrow" pitchFamily="34" charset="0"/>
              </a:defRPr>
            </a:lvl3pPr>
            <a:lvl4pPr>
              <a:defRPr sz="1600">
                <a:latin typeface="Arial Narrow" pitchFamily="34" charset="0"/>
              </a:defRPr>
            </a:lvl4pPr>
            <a:lvl5pPr>
              <a:defRPr sz="1600">
                <a:latin typeface="Arial Narrow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C422-200B-4F9A-B60B-BEDABE89A371}" type="datetime1">
              <a:rPr lang="de-DE" smtClean="0"/>
              <a:pPr/>
              <a:t>19.10.2011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A920A-4BD3-4948-978E-BFE2C6D0A4D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285852" y="1285868"/>
            <a:ext cx="5429288" cy="428611"/>
          </a:xfrm>
        </p:spPr>
        <p:txBody>
          <a:bodyPr/>
          <a:lstStyle>
            <a:lvl1pPr>
              <a:buNone/>
              <a:defRPr sz="2200" b="1">
                <a:latin typeface="Arial Narrow" pitchFamily="34" charset="0"/>
              </a:defRPr>
            </a:lvl1pPr>
          </a:lstStyle>
          <a:p>
            <a:pPr lvl="0"/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4"/>
          </p:nvPr>
        </p:nvSpPr>
        <p:spPr>
          <a:xfrm>
            <a:off x="5072063" y="2071688"/>
            <a:ext cx="3357562" cy="342900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 und Inh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64909" y="2071678"/>
            <a:ext cx="3500462" cy="3429023"/>
          </a:xfrm>
        </p:spPr>
        <p:txBody>
          <a:bodyPr numCol="1">
            <a:normAutofit/>
          </a:bodyPr>
          <a:lstStyle>
            <a:lvl1pPr>
              <a:lnSpc>
                <a:spcPct val="120000"/>
              </a:lnSpc>
              <a:buFont typeface="Arial" pitchFamily="34" charset="0"/>
              <a:buChar char="•"/>
              <a:defRPr sz="1600">
                <a:latin typeface="Arial Narrow" pitchFamily="34" charset="0"/>
              </a:defRPr>
            </a:lvl1pPr>
            <a:lvl2pPr>
              <a:defRPr sz="1600">
                <a:latin typeface="Arial Narrow" pitchFamily="34" charset="0"/>
              </a:defRPr>
            </a:lvl2pPr>
            <a:lvl3pPr>
              <a:defRPr sz="1600">
                <a:latin typeface="Arial Narrow" pitchFamily="34" charset="0"/>
              </a:defRPr>
            </a:lvl3pPr>
            <a:lvl4pPr>
              <a:defRPr sz="1600">
                <a:latin typeface="Arial Narrow" pitchFamily="34" charset="0"/>
              </a:defRPr>
            </a:lvl4pPr>
            <a:lvl5pPr>
              <a:defRPr sz="1600">
                <a:latin typeface="Arial Narrow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C422-200B-4F9A-B60B-BEDABE89A371}" type="datetime1">
              <a:rPr lang="de-DE" smtClean="0"/>
              <a:pPr/>
              <a:t>19.10.2011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A920A-4BD3-4948-978E-BFE2C6D0A4D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285852" y="1285868"/>
            <a:ext cx="5429288" cy="428611"/>
          </a:xfrm>
        </p:spPr>
        <p:txBody>
          <a:bodyPr/>
          <a:lstStyle>
            <a:lvl1pPr>
              <a:buNone/>
              <a:defRPr sz="2200" b="1">
                <a:latin typeface="Arial Narrow" pitchFamily="34" charset="0"/>
              </a:defRPr>
            </a:lvl1pPr>
          </a:lstStyle>
          <a:p>
            <a:pPr lvl="0"/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4"/>
          </p:nvPr>
        </p:nvSpPr>
        <p:spPr>
          <a:xfrm>
            <a:off x="1285852" y="2071701"/>
            <a:ext cx="3357562" cy="342900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441319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28904" y="2500306"/>
            <a:ext cx="5829296" cy="2187448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Datum: </a:t>
            </a:r>
            <a:fld id="{145C9847-A112-4373-8D5A-D87B3D5AA131}" type="datetime1">
              <a:rPr lang="de-DE" smtClean="0"/>
              <a:pPr/>
              <a:t>19.10.2011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Folie Nr. </a:t>
            </a:r>
            <a:fld id="{D43A920A-4BD3-4948-978E-BFE2C6D0A4D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Eine Ecke des Rechtecks abrunden 10"/>
          <p:cNvSpPr/>
          <p:nvPr userDrawn="1"/>
        </p:nvSpPr>
        <p:spPr>
          <a:xfrm rot="10800000" flipH="1">
            <a:off x="0" y="525000"/>
            <a:ext cx="2206113" cy="5571000"/>
          </a:xfrm>
          <a:prstGeom prst="round1Rect">
            <a:avLst>
              <a:gd name="adj" fmla="val 40216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127000" dist="73787" dir="3180000" rotWithShape="0">
              <a:schemeClr val="tx1">
                <a:alpha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ine Ecke des Rechtecks abrunden 11"/>
          <p:cNvSpPr/>
          <p:nvPr userDrawn="1"/>
        </p:nvSpPr>
        <p:spPr>
          <a:xfrm rot="10800000" flipH="1">
            <a:off x="0" y="525000"/>
            <a:ext cx="2206113" cy="1913400"/>
          </a:xfrm>
          <a:prstGeom prst="round1Rect">
            <a:avLst>
              <a:gd name="adj" fmla="val 0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ine Ecke des Rechtecks abrunden 12"/>
          <p:cNvSpPr/>
          <p:nvPr userDrawn="1"/>
        </p:nvSpPr>
        <p:spPr>
          <a:xfrm rot="10800000" flipH="1">
            <a:off x="0" y="2434097"/>
            <a:ext cx="2206113" cy="1913400"/>
          </a:xfrm>
          <a:prstGeom prst="round1Rect">
            <a:avLst>
              <a:gd name="adj" fmla="val 0"/>
            </a:avLst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441319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28904" y="2500306"/>
            <a:ext cx="5829296" cy="2187448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Datum: </a:t>
            </a:r>
            <a:fld id="{145C9847-A112-4373-8D5A-D87B3D5AA131}" type="datetime1">
              <a:rPr lang="de-DE" smtClean="0"/>
              <a:pPr/>
              <a:t>19.10.2011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Folie Nr. </a:t>
            </a:r>
            <a:fld id="{D43A920A-4BD3-4948-978E-BFE2C6D0A4D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Eine Ecke des Rechtecks abrunden 9"/>
          <p:cNvSpPr/>
          <p:nvPr userDrawn="1"/>
        </p:nvSpPr>
        <p:spPr>
          <a:xfrm rot="10800000" flipH="1">
            <a:off x="0" y="601200"/>
            <a:ext cx="2206113" cy="5571000"/>
          </a:xfrm>
          <a:prstGeom prst="round1Rect">
            <a:avLst>
              <a:gd name="adj" fmla="val 40216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127000" dist="73787" dir="3180000" rotWithShape="0">
              <a:schemeClr val="tx1">
                <a:alpha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ine Ecke des Rechtecks abrunden 13"/>
          <p:cNvSpPr/>
          <p:nvPr userDrawn="1"/>
        </p:nvSpPr>
        <p:spPr>
          <a:xfrm rot="10800000" flipH="1">
            <a:off x="0" y="533400"/>
            <a:ext cx="2206113" cy="2827800"/>
          </a:xfrm>
          <a:prstGeom prst="round1Rect">
            <a:avLst>
              <a:gd name="adj" fmla="val 0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441319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28904" y="2500306"/>
            <a:ext cx="5829296" cy="2187448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Datum: </a:t>
            </a:r>
            <a:fld id="{145C9847-A112-4373-8D5A-D87B3D5AA131}" type="datetime1">
              <a:rPr lang="de-DE" smtClean="0"/>
              <a:pPr/>
              <a:t>19.10.2011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Folie Nr. </a:t>
            </a:r>
            <a:fld id="{D43A920A-4BD3-4948-978E-BFE2C6D0A4D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Eine Ecke des Rechtecks abrunden 10"/>
          <p:cNvSpPr/>
          <p:nvPr userDrawn="1"/>
        </p:nvSpPr>
        <p:spPr>
          <a:xfrm rot="10800000" flipH="1">
            <a:off x="0" y="525000"/>
            <a:ext cx="2206113" cy="5571000"/>
          </a:xfrm>
          <a:prstGeom prst="round1Rect">
            <a:avLst>
              <a:gd name="adj" fmla="val 40216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127000" dist="73787" dir="3180000" rotWithShape="0">
              <a:schemeClr val="tx1">
                <a:alpha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441319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28904" y="2500306"/>
            <a:ext cx="5829296" cy="2187448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Datum: </a:t>
            </a:r>
            <a:fld id="{145C9847-A112-4373-8D5A-D87B3D5AA131}" type="datetime1">
              <a:rPr lang="de-DE" smtClean="0"/>
              <a:pPr/>
              <a:t>19.10.2011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Folie Nr. </a:t>
            </a:r>
            <a:fld id="{D43A920A-4BD3-4948-978E-BFE2C6D0A4D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Eine Ecke des Rechtecks abrunden 9"/>
          <p:cNvSpPr/>
          <p:nvPr userDrawn="1"/>
        </p:nvSpPr>
        <p:spPr>
          <a:xfrm rot="10800000" flipH="1">
            <a:off x="0" y="525000"/>
            <a:ext cx="2206113" cy="5571000"/>
          </a:xfrm>
          <a:prstGeom prst="round1Rect">
            <a:avLst>
              <a:gd name="adj" fmla="val 40216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127000" dist="73787" dir="3180000" rotWithShape="0">
              <a:schemeClr val="tx1">
                <a:alpha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441319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28904" y="2500306"/>
            <a:ext cx="5829296" cy="2187448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Datum: </a:t>
            </a:r>
            <a:fld id="{145C9847-A112-4373-8D5A-D87B3D5AA131}" type="datetime1">
              <a:rPr lang="de-DE" smtClean="0"/>
              <a:pPr/>
              <a:t>19.10.2011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Folie Nr. </a:t>
            </a:r>
            <a:fld id="{D43A920A-4BD3-4948-978E-BFE2C6D0A4D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Eine Ecke des Rechtecks abrunden 7"/>
          <p:cNvSpPr/>
          <p:nvPr userDrawn="1"/>
        </p:nvSpPr>
        <p:spPr>
          <a:xfrm rot="10800000" flipH="1">
            <a:off x="0" y="525000"/>
            <a:ext cx="2206113" cy="5571000"/>
          </a:xfrm>
          <a:prstGeom prst="round1Rect">
            <a:avLst>
              <a:gd name="adj" fmla="val 40216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127000" dist="73787" dir="3180000" rotWithShape="0">
              <a:schemeClr val="tx1">
                <a:alpha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441319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28904" y="2500306"/>
            <a:ext cx="5829296" cy="2187448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Datum: </a:t>
            </a:r>
            <a:fld id="{145C9847-A112-4373-8D5A-D87B3D5AA131}" type="datetime1">
              <a:rPr lang="de-DE" smtClean="0"/>
              <a:pPr/>
              <a:t>19.10.2011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Folie Nr. </a:t>
            </a:r>
            <a:fld id="{D43A920A-4BD3-4948-978E-BFE2C6D0A4D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Eine Ecke des Rechtecks abrunden 7"/>
          <p:cNvSpPr/>
          <p:nvPr userDrawn="1"/>
        </p:nvSpPr>
        <p:spPr>
          <a:xfrm rot="10800000" flipH="1">
            <a:off x="0" y="525000"/>
            <a:ext cx="2206113" cy="5571000"/>
          </a:xfrm>
          <a:prstGeom prst="round1Rect">
            <a:avLst>
              <a:gd name="adj" fmla="val 40216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127000" dist="73787" dir="3180000" rotWithShape="0">
              <a:schemeClr val="tx1">
                <a:alpha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441319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57224" y="2500306"/>
            <a:ext cx="7600976" cy="2187448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Datum: </a:t>
            </a:r>
            <a:fld id="{145C9847-A112-4373-8D5A-D87B3D5AA131}" type="datetime1">
              <a:rPr lang="de-DE" smtClean="0"/>
              <a:pPr/>
              <a:t>19.10.2011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Folie Nr. </a:t>
            </a:r>
            <a:fld id="{D43A920A-4BD3-4948-978E-BFE2C6D0A4D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85852" y="2071678"/>
            <a:ext cx="3500462" cy="3429023"/>
          </a:xfrm>
        </p:spPr>
        <p:txBody>
          <a:bodyPr numCol="1">
            <a:normAutofit/>
          </a:bodyPr>
          <a:lstStyle>
            <a:lvl1pPr>
              <a:lnSpc>
                <a:spcPct val="120000"/>
              </a:lnSpc>
              <a:buFont typeface="Arial" pitchFamily="34" charset="0"/>
              <a:buChar char="•"/>
              <a:defRPr sz="1600">
                <a:latin typeface="Arial Narrow" pitchFamily="34" charset="0"/>
              </a:defRPr>
            </a:lvl1pPr>
            <a:lvl2pPr>
              <a:defRPr sz="1600">
                <a:latin typeface="Arial Narrow" pitchFamily="34" charset="0"/>
              </a:defRPr>
            </a:lvl2pPr>
            <a:lvl3pPr>
              <a:defRPr sz="1600">
                <a:latin typeface="Arial Narrow" pitchFamily="34" charset="0"/>
              </a:defRPr>
            </a:lvl3pPr>
            <a:lvl4pPr>
              <a:defRPr sz="1600">
                <a:latin typeface="Arial Narrow" pitchFamily="34" charset="0"/>
              </a:defRPr>
            </a:lvl4pPr>
            <a:lvl5pPr>
              <a:defRPr sz="1600">
                <a:latin typeface="Arial Narrow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3C422-200B-4F9A-B60B-BEDABE89A371}" type="datetime1">
              <a:rPr lang="de-DE" smtClean="0"/>
              <a:pPr/>
              <a:t>19.10.2011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A920A-4BD3-4948-978E-BFE2C6D0A4D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285852" y="1285868"/>
            <a:ext cx="5429288" cy="428611"/>
          </a:xfrm>
        </p:spPr>
        <p:txBody>
          <a:bodyPr/>
          <a:lstStyle>
            <a:lvl1pPr>
              <a:buNone/>
              <a:defRPr sz="2200" b="1">
                <a:latin typeface="Arial Narrow" pitchFamily="34" charset="0"/>
              </a:defRPr>
            </a:lvl1pPr>
          </a:lstStyle>
          <a:p>
            <a:pPr lvl="0"/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4"/>
          </p:nvPr>
        </p:nvSpPr>
        <p:spPr>
          <a:xfrm>
            <a:off x="4964909" y="2071678"/>
            <a:ext cx="3500462" cy="3429000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400">
                <a:latin typeface="Arial Narrow" pitchFamily="34" charset="0"/>
              </a:defRPr>
            </a:lvl1pPr>
            <a:lvl2pPr>
              <a:lnSpc>
                <a:spcPct val="120000"/>
              </a:lnSpc>
              <a:defRPr sz="1400">
                <a:latin typeface="Arial Narrow" pitchFamily="34" charset="0"/>
              </a:defRPr>
            </a:lvl2pPr>
            <a:lvl3pPr>
              <a:lnSpc>
                <a:spcPct val="120000"/>
              </a:lnSpc>
              <a:defRPr sz="1400">
                <a:latin typeface="Arial Narrow" pitchFamily="34" charset="0"/>
              </a:defRPr>
            </a:lvl3pPr>
            <a:lvl4pPr>
              <a:lnSpc>
                <a:spcPct val="120000"/>
              </a:lnSpc>
              <a:defRPr sz="1400">
                <a:latin typeface="Arial Narrow" pitchFamily="34" charset="0"/>
              </a:defRPr>
            </a:lvl4pPr>
            <a:lvl5pPr>
              <a:lnSpc>
                <a:spcPct val="120000"/>
              </a:lnSpc>
              <a:defRPr sz="1400">
                <a:latin typeface="Arial Narrow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3900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4741"/>
            <a:ext cx="1042966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de-DE" smtClean="0"/>
              <a:t>Datum: </a:t>
            </a:r>
            <a:fld id="{D1A5B311-B555-45C0-9FDB-4C1D314DFC69}" type="datetime1">
              <a:rPr lang="de-DE" smtClean="0"/>
              <a:pPr/>
              <a:t>19.10.2011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57200" y="6538912"/>
            <a:ext cx="2133600" cy="180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524000" y="6354741"/>
            <a:ext cx="1066800" cy="182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de-DE" smtClean="0"/>
              <a:t>Folie Nr. </a:t>
            </a:r>
            <a:fld id="{D43A920A-4BD3-4948-978E-BFE2C6D0A4D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-76200"/>
            <a:ext cx="9144000" cy="601200"/>
          </a:xfrm>
          <a:prstGeom prst="rect">
            <a:avLst/>
          </a:prstGeom>
          <a:effectLst>
            <a:outerShdw blurRad="50800" dist="38100" dir="5400000">
              <a:srgbClr val="000000">
                <a:alpha val="43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23" descr="JGU-Logo_farbe.wmf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807200" y="5270500"/>
            <a:ext cx="2336800" cy="15875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0"/>
            <a:ext cx="8472518" cy="428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 flipV="1">
            <a:off x="457200" y="6354741"/>
            <a:ext cx="2133600" cy="1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0" r:id="rId9"/>
    <p:sldLayoutId id="2147483658" r:id="rId10"/>
    <p:sldLayoutId id="2147483659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500" kern="1200">
          <a:solidFill>
            <a:schemeClr val="bg1"/>
          </a:solidFill>
          <a:latin typeface="Arial Narrow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28904" y="1340768"/>
            <a:ext cx="6515096" cy="4608512"/>
          </a:xfrm>
        </p:spPr>
        <p:txBody>
          <a:bodyPr>
            <a:normAutofit fontScale="70000" lnSpcReduction="20000"/>
          </a:bodyPr>
          <a:lstStyle/>
          <a:p>
            <a:pPr algn="ctr"/>
            <a:endParaRPr lang="de-DE" sz="2600" dirty="0" smtClean="0"/>
          </a:p>
          <a:p>
            <a:pPr algn="ctr"/>
            <a:endParaRPr lang="de-DE" sz="2600" dirty="0" smtClean="0"/>
          </a:p>
          <a:p>
            <a:pPr algn="ctr"/>
            <a:r>
              <a:rPr lang="de-DE" sz="4000" dirty="0" smtClean="0"/>
              <a:t>Lehren lernen</a:t>
            </a:r>
          </a:p>
          <a:p>
            <a:pPr algn="ctr"/>
            <a:r>
              <a:rPr lang="de-DE" dirty="0" smtClean="0"/>
              <a:t> </a:t>
            </a:r>
          </a:p>
          <a:p>
            <a:pPr algn="ctr">
              <a:lnSpc>
                <a:spcPct val="120000"/>
              </a:lnSpc>
            </a:pPr>
            <a:r>
              <a:rPr lang="de-DE" dirty="0" smtClean="0"/>
              <a:t>Ein </a:t>
            </a:r>
            <a:r>
              <a:rPr lang="de-DE" dirty="0"/>
              <a:t>Projekt zur studentischen Mitgestaltung des ägyptologischen </a:t>
            </a:r>
            <a:r>
              <a:rPr lang="de-DE" dirty="0" smtClean="0"/>
              <a:t>Unterrichtsmaterials </a:t>
            </a:r>
            <a:r>
              <a:rPr lang="de-DE" dirty="0"/>
              <a:t>am Beispiel der Entwicklung eines innovativen Übungsbuches der Mittelägyptischen </a:t>
            </a:r>
            <a:r>
              <a:rPr lang="de-DE" dirty="0" smtClean="0"/>
              <a:t>Sprache</a:t>
            </a:r>
          </a:p>
          <a:p>
            <a:pPr algn="ctr"/>
            <a:endParaRPr lang="de-DE" dirty="0" smtClean="0"/>
          </a:p>
          <a:p>
            <a:pPr algn="ctr"/>
            <a:endParaRPr lang="de-DE" dirty="0" smtClean="0"/>
          </a:p>
          <a:p>
            <a:pPr algn="ctr"/>
            <a:r>
              <a:rPr lang="de-DE" sz="2600" dirty="0" smtClean="0"/>
              <a:t>Univ.-Prof. Dr. Tanja Pommerening </a:t>
            </a:r>
          </a:p>
          <a:p>
            <a:pPr algn="ctr"/>
            <a:r>
              <a:rPr lang="de-DE" sz="2600" dirty="0" smtClean="0"/>
              <a:t>(Institut für Ägyptologie und Altorientalistik)</a:t>
            </a:r>
          </a:p>
          <a:p>
            <a:pPr algn="ctr"/>
            <a:endParaRPr lang="de-DE" sz="2600" dirty="0" smtClean="0"/>
          </a:p>
          <a:p>
            <a:pPr algn="ctr"/>
            <a:r>
              <a:rPr lang="de-DE" sz="2200" dirty="0" smtClean="0"/>
              <a:t>Donnerstag, 20.10.2011</a:t>
            </a:r>
          </a:p>
          <a:p>
            <a:pPr algn="ctr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17.10.2011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A920A-4BD3-4948-978E-BFE2C6D0A4D6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Datum: </a:t>
            </a:r>
            <a:fld id="{145C9847-A112-4373-8D5A-D87B3D5AA131}" type="datetime1">
              <a:rPr lang="de-DE" smtClean="0"/>
              <a:pPr/>
              <a:t>19.10.2011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Folie Nr. </a:t>
            </a:r>
            <a:fld id="{D43A920A-4BD3-4948-978E-BFE2C6D0A4D6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43" y="-138134"/>
            <a:ext cx="4849565" cy="6858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36" y="-145964"/>
            <a:ext cx="484956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5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Datum: </a:t>
            </a:r>
            <a:fld id="{145C9847-A112-4373-8D5A-D87B3D5AA131}" type="datetime1">
              <a:rPr lang="de-DE" smtClean="0"/>
              <a:pPr/>
              <a:t>19.10.2011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Folie Nr. </a:t>
            </a:r>
            <a:fld id="{D43A920A-4BD3-4948-978E-BFE2C6D0A4D6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134"/>
            <a:ext cx="4849565" cy="6858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35" y="-138134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2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>Ziele </a:t>
            </a:r>
            <a:r>
              <a:rPr lang="de-DE" dirty="0"/>
              <a:t>des </a:t>
            </a:r>
            <a:r>
              <a:rPr lang="de-DE" dirty="0" smtClean="0"/>
              <a:t>Lehrprojekts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Datum: </a:t>
            </a:r>
            <a:r>
              <a:rPr lang="de-DE" dirty="0" smtClean="0"/>
              <a:t>19.10.2011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Folie Nr. </a:t>
            </a:r>
            <a:fld id="{D43A920A-4BD3-4948-978E-BFE2C6D0A4D6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9" name="Untertitel 2"/>
          <p:cNvSpPr txBox="1">
            <a:spLocks/>
          </p:cNvSpPr>
          <p:nvPr/>
        </p:nvSpPr>
        <p:spPr>
          <a:xfrm>
            <a:off x="152400" y="989112"/>
            <a:ext cx="914400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2400" dirty="0"/>
          </a:p>
        </p:txBody>
      </p:sp>
      <p:sp>
        <p:nvSpPr>
          <p:cNvPr id="10" name="Textfeld 9"/>
          <p:cNvSpPr txBox="1"/>
          <p:nvPr/>
        </p:nvSpPr>
        <p:spPr>
          <a:xfrm>
            <a:off x="2699792" y="1741704"/>
            <a:ext cx="5436096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Feedback </a:t>
            </a:r>
            <a:r>
              <a:rPr lang="de-DE" dirty="0">
                <a:latin typeface="Arial Narrow" pitchFamily="34" charset="0"/>
              </a:rPr>
              <a:t>der </a:t>
            </a:r>
            <a:r>
              <a:rPr lang="de-DE" dirty="0" smtClean="0">
                <a:latin typeface="Arial Narrow" pitchFamily="34" charset="0"/>
              </a:rPr>
              <a:t>Studierenden zum Übungsbuch</a:t>
            </a:r>
          </a:p>
          <a:p>
            <a:pPr marL="28575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Einbringen der spezifischen </a:t>
            </a:r>
            <a:r>
              <a:rPr lang="de-DE" dirty="0">
                <a:latin typeface="Arial Narrow" pitchFamily="34" charset="0"/>
              </a:rPr>
              <a:t>Lernerfahrungen von studentischer Seite </a:t>
            </a:r>
            <a:endParaRPr lang="de-DE" dirty="0" smtClean="0">
              <a:latin typeface="Arial Narrow" pitchFamily="34" charset="0"/>
            </a:endParaRPr>
          </a:p>
          <a:p>
            <a:pPr marL="28575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gemeinschaftliches Entwickeln von Ideen für ein erfolgreiches Studium des Mittelägyptischen</a:t>
            </a:r>
          </a:p>
          <a:p>
            <a:pPr marL="28575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Vermittlung von breiten Kompetenzen</a:t>
            </a:r>
            <a:endParaRPr lang="de-DE" dirty="0" smtClean="0">
              <a:latin typeface="Arial Narrow" pitchFamily="34" charset="0"/>
            </a:endParaRPr>
          </a:p>
          <a:p>
            <a:pPr marL="28575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Vertiefung </a:t>
            </a:r>
            <a:r>
              <a:rPr lang="de-DE" dirty="0" smtClean="0">
                <a:latin typeface="Arial Narrow" pitchFamily="34" charset="0"/>
              </a:rPr>
              <a:t>der Kenntnisse </a:t>
            </a:r>
            <a:r>
              <a:rPr lang="de-DE" dirty="0">
                <a:latin typeface="Arial Narrow" pitchFamily="34" charset="0"/>
              </a:rPr>
              <a:t>des </a:t>
            </a:r>
            <a:r>
              <a:rPr lang="de-DE" dirty="0" smtClean="0">
                <a:latin typeface="Arial Narrow" pitchFamily="34" charset="0"/>
              </a:rPr>
              <a:t>Mittelägyptischen</a:t>
            </a:r>
          </a:p>
          <a:p>
            <a:pPr marL="28575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eigene Lehrerfahrungen sammeln</a:t>
            </a:r>
          </a:p>
        </p:txBody>
      </p:sp>
    </p:spTree>
    <p:extLst>
      <p:ext uri="{BB962C8B-B14F-4D97-AF65-F5344CB8AC3E}">
        <p14:creationId xmlns:p14="http://schemas.microsoft.com/office/powerpoint/2010/main" val="209591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>Lehrprojekt </a:t>
            </a:r>
            <a:r>
              <a:rPr lang="de-DE" dirty="0"/>
              <a:t>WS </a:t>
            </a:r>
            <a:r>
              <a:rPr lang="de-DE" dirty="0" smtClean="0"/>
              <a:t>2010/11 </a:t>
            </a:r>
            <a:r>
              <a:rPr lang="de-DE" dirty="0" smtClean="0"/>
              <a:t>- </a:t>
            </a:r>
            <a:r>
              <a:rPr lang="de-DE" dirty="0" smtClean="0"/>
              <a:t>Umsetzung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Datum: 18.10.2011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Folie Nr. </a:t>
            </a:r>
            <a:fld id="{D43A920A-4BD3-4948-978E-BFE2C6D0A4D6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771800" y="1179210"/>
            <a:ext cx="5904656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dirty="0">
                <a:latin typeface="Arial Narrow" pitchFamily="34" charset="0"/>
              </a:rPr>
              <a:t>Mitarbeiter (</a:t>
            </a:r>
            <a:r>
              <a:rPr lang="de-DE" dirty="0" smtClean="0">
                <a:latin typeface="Arial Narrow" pitchFamily="34" charset="0"/>
              </a:rPr>
              <a:t>10 </a:t>
            </a:r>
            <a:r>
              <a:rPr lang="de-DE" dirty="0">
                <a:latin typeface="Arial Narrow" pitchFamily="34" charset="0"/>
              </a:rPr>
              <a:t>Monate):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>
                <a:solidFill>
                  <a:schemeClr val="accent4"/>
                </a:solidFill>
                <a:latin typeface="Arial Narrow" pitchFamily="34" charset="0"/>
              </a:rPr>
              <a:t>1 Wissenschaftliche Hilfskraft mit </a:t>
            </a: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Abschluss</a:t>
            </a:r>
            <a:endParaRPr lang="de-DE" sz="1400" dirty="0">
              <a:solidFill>
                <a:schemeClr val="accent4"/>
              </a:solidFill>
              <a:latin typeface="Arial Narrow" pitchFamily="34" charset="0"/>
            </a:endParaRP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>
                <a:solidFill>
                  <a:schemeClr val="accent4"/>
                </a:solidFill>
                <a:latin typeface="Arial Narrow" pitchFamily="34" charset="0"/>
              </a:rPr>
              <a:t>1 Wissenschaftliche Hilfskraft ohne Abschluss </a:t>
            </a:r>
          </a:p>
          <a:p>
            <a:pPr lvl="1">
              <a:spcBef>
                <a:spcPts val="500"/>
              </a:spcBef>
            </a:pP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→ Vor- </a:t>
            </a: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und Nachbereitung des Projekts: Mitarbeit an der revidierten </a:t>
            </a: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Fassung</a:t>
            </a:r>
          </a:p>
          <a:p>
            <a:pPr lvl="1">
              <a:spcBef>
                <a:spcPts val="1000"/>
              </a:spcBef>
            </a:pPr>
            <a:endParaRPr lang="de-DE" dirty="0" smtClean="0">
              <a:latin typeface="Arial Narrow" pitchFamily="34" charset="0"/>
            </a:endParaRPr>
          </a:p>
          <a:p>
            <a:pPr marL="28575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Kombinierte </a:t>
            </a:r>
            <a:r>
              <a:rPr lang="de-DE" dirty="0" smtClean="0">
                <a:latin typeface="Arial Narrow" pitchFamily="34" charset="0"/>
              </a:rPr>
              <a:t>Lehrveranstaltung 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Praktikum (4 SWS, 1. Semesterhälfte) und Seminar (4 SWS, 2. Semesterhälfte)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Zulassungsvoraussetzung</a:t>
            </a:r>
            <a:r>
              <a:rPr lang="de-DE" sz="1400" dirty="0">
                <a:solidFill>
                  <a:schemeClr val="accent4"/>
                </a:solidFill>
                <a:latin typeface="Arial Narrow" pitchFamily="34" charset="0"/>
              </a:rPr>
              <a:t>: erfolgreicher Abschluss des Kurses Mittelägyptisch </a:t>
            </a: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IV</a:t>
            </a:r>
            <a:endParaRPr lang="de-DE" sz="1400" dirty="0">
              <a:solidFill>
                <a:schemeClr val="accent4"/>
              </a:solidFill>
              <a:latin typeface="Arial Narrow" pitchFamily="34" charset="0"/>
            </a:endParaRP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>
                <a:solidFill>
                  <a:schemeClr val="accent4"/>
                </a:solidFill>
                <a:latin typeface="Arial Narrow" pitchFamily="34" charset="0"/>
              </a:rPr>
              <a:t>Teilnehmerzahl: begrenzt, </a:t>
            </a: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11 + 2 </a:t>
            </a: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Betreuer</a:t>
            </a:r>
          </a:p>
          <a:p>
            <a:pPr lvl="1">
              <a:spcBef>
                <a:spcPts val="1000"/>
              </a:spcBef>
            </a:pPr>
            <a:endParaRPr lang="de-DE" dirty="0">
              <a:latin typeface="Arial Narrow" pitchFamily="34" charset="0"/>
            </a:endParaRPr>
          </a:p>
          <a:p>
            <a:pPr marL="2857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>
                <a:latin typeface="Arial Narrow" pitchFamily="34" charset="0"/>
              </a:rPr>
              <a:t>Arbeitsgrundlage: Skript „Mittelägyptisch I“ = 13 Lektionen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de-DE" dirty="0" smtClean="0">
              <a:latin typeface="Arial Narrow" pitchFamily="34" charset="0"/>
            </a:endParaRPr>
          </a:p>
          <a:p>
            <a:pPr>
              <a:lnSpc>
                <a:spcPct val="150000"/>
              </a:lnSpc>
            </a:pPr>
            <a:r>
              <a:rPr lang="de-DE" dirty="0">
                <a:latin typeface="Arial Narrow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8459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0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>Lehrprojekt - Praktikum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Datum: </a:t>
            </a:r>
            <a:fld id="{145C9847-A112-4373-8D5A-D87B3D5AA131}" type="datetime1">
              <a:rPr lang="de-DE" smtClean="0"/>
              <a:pPr/>
              <a:t>19.10.2011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Folie Nr. </a:t>
            </a:r>
            <a:fld id="{D43A920A-4BD3-4948-978E-BFE2C6D0A4D6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628904" y="1196752"/>
            <a:ext cx="5543050" cy="4775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Leitung </a:t>
            </a:r>
            <a:r>
              <a:rPr lang="de-DE" dirty="0">
                <a:latin typeface="Arial Narrow" pitchFamily="34" charset="0"/>
              </a:rPr>
              <a:t>durch zwei wissenschaftliche </a:t>
            </a:r>
            <a:r>
              <a:rPr lang="de-DE" dirty="0" smtClean="0">
                <a:latin typeface="Arial Narrow" pitchFamily="34" charset="0"/>
              </a:rPr>
              <a:t>Hilfskräfte, Supervision </a:t>
            </a:r>
            <a:r>
              <a:rPr lang="de-DE" dirty="0">
                <a:latin typeface="Arial Narrow" pitchFamily="34" charset="0"/>
              </a:rPr>
              <a:t>durch </a:t>
            </a:r>
            <a:r>
              <a:rPr lang="de-DE" dirty="0" smtClean="0">
                <a:latin typeface="Arial Narrow" pitchFamily="34" charset="0"/>
              </a:rPr>
              <a:t>Antragstellerin</a:t>
            </a:r>
          </a:p>
          <a:p>
            <a:pPr marL="0" lvl="1">
              <a:spcBef>
                <a:spcPts val="1000"/>
              </a:spcBef>
            </a:pPr>
            <a:endParaRPr lang="de-DE" dirty="0" smtClean="0">
              <a:latin typeface="Arial Narrow" pitchFamily="34" charset="0"/>
            </a:endParaRPr>
          </a:p>
          <a:p>
            <a:pPr marL="28575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Aufgabe </a:t>
            </a:r>
            <a:r>
              <a:rPr lang="de-DE" dirty="0" smtClean="0">
                <a:latin typeface="Arial Narrow" pitchFamily="34" charset="0"/>
              </a:rPr>
              <a:t>1: Bearbeitung der gewählten Lektion aus studentischer Sicht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kritische Auseinandersetzung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Erarbeitung </a:t>
            </a:r>
            <a:r>
              <a:rPr lang="de-DE" sz="1400" dirty="0">
                <a:solidFill>
                  <a:schemeClr val="accent4"/>
                </a:solidFill>
                <a:latin typeface="Arial Narrow" pitchFamily="34" charset="0"/>
              </a:rPr>
              <a:t>von Verbesserungsvorschlägen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>
                <a:solidFill>
                  <a:schemeClr val="accent4"/>
                </a:solidFill>
                <a:latin typeface="Arial Narrow" pitchFamily="34" charset="0"/>
              </a:rPr>
              <a:t>Entwicklung neuer </a:t>
            </a: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Übungen</a:t>
            </a:r>
          </a:p>
          <a:p>
            <a:pPr lvl="1">
              <a:spcBef>
                <a:spcPts val="1000"/>
              </a:spcBef>
            </a:pPr>
            <a:endParaRPr lang="de-DE" dirty="0">
              <a:latin typeface="Arial Narrow" pitchFamily="34" charset="0"/>
            </a:endParaRPr>
          </a:p>
          <a:p>
            <a:pPr marL="28575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dirty="0">
                <a:latin typeface="Arial Narrow" pitchFamily="34" charset="0"/>
              </a:rPr>
              <a:t>Aufgabe 2: Bearbeitung der Lektion aus Sicht eines Lehrenden (Tutors)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>
                <a:solidFill>
                  <a:schemeClr val="accent4"/>
                </a:solidFill>
                <a:latin typeface="Arial Narrow" pitchFamily="34" charset="0"/>
              </a:rPr>
              <a:t>Expertise erweitern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>
                <a:solidFill>
                  <a:schemeClr val="accent4"/>
                </a:solidFill>
                <a:latin typeface="Arial Narrow" pitchFamily="34" charset="0"/>
              </a:rPr>
              <a:t>Entwicklung eines </a:t>
            </a:r>
            <a:r>
              <a:rPr lang="de-DE" sz="1400" dirty="0" err="1">
                <a:solidFill>
                  <a:schemeClr val="accent4"/>
                </a:solidFill>
                <a:latin typeface="Arial Narrow" pitchFamily="34" charset="0"/>
              </a:rPr>
              <a:t>Didaktikkonzepts</a:t>
            </a:r>
            <a:endParaRPr lang="de-DE" sz="1400" dirty="0">
              <a:solidFill>
                <a:schemeClr val="accent4"/>
              </a:solidFill>
              <a:latin typeface="Arial Narrow" pitchFamily="34" charset="0"/>
            </a:endParaRP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>
                <a:solidFill>
                  <a:schemeClr val="accent4"/>
                </a:solidFill>
                <a:latin typeface="Arial Narrow" pitchFamily="34" charset="0"/>
              </a:rPr>
              <a:t>Vorbereitung einer Übungsbuch-basierten Lehrstunde</a:t>
            </a:r>
          </a:p>
          <a:p>
            <a:endParaRPr lang="de-DE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81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0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>Lehrprojekt - Seminar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Datum: </a:t>
            </a:r>
            <a:fld id="{145C9847-A112-4373-8D5A-D87B3D5AA131}" type="datetime1">
              <a:rPr lang="de-DE" smtClean="0"/>
              <a:pPr/>
              <a:t>19.10.2011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Folie Nr. </a:t>
            </a:r>
            <a:fld id="{D43A920A-4BD3-4948-978E-BFE2C6D0A4D6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662941" y="1556792"/>
            <a:ext cx="5941507" cy="4190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Leitung </a:t>
            </a:r>
            <a:r>
              <a:rPr lang="de-DE" dirty="0">
                <a:latin typeface="Arial Narrow" pitchFamily="34" charset="0"/>
              </a:rPr>
              <a:t>durch </a:t>
            </a:r>
            <a:r>
              <a:rPr lang="de-DE" dirty="0" smtClean="0">
                <a:latin typeface="Arial Narrow" pitchFamily="34" charset="0"/>
              </a:rPr>
              <a:t>Antragstellerin</a:t>
            </a:r>
          </a:p>
          <a:p>
            <a:pPr marL="285750" lvl="1" indent="-285750">
              <a:spcBef>
                <a:spcPts val="1000"/>
              </a:spcBef>
              <a:buFont typeface="Wingdings" pitchFamily="2" charset="2"/>
              <a:buChar char="Ø"/>
            </a:pPr>
            <a:endParaRPr lang="de-DE" dirty="0">
              <a:latin typeface="Arial Narrow" pitchFamily="34" charset="0"/>
            </a:endParaRPr>
          </a:p>
          <a:p>
            <a:pPr marL="28575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Aufgabe 1: Lehrprobe mit anschließender Diskussion</a:t>
            </a:r>
          </a:p>
          <a:p>
            <a:pPr>
              <a:spcBef>
                <a:spcPts val="1000"/>
              </a:spcBef>
            </a:pPr>
            <a:r>
              <a:rPr lang="de-DE" dirty="0" smtClean="0">
                <a:latin typeface="Arial Narrow" pitchFamily="34" charset="0"/>
              </a:rPr>
              <a:t>	</a:t>
            </a:r>
          </a:p>
          <a:p>
            <a:pPr marL="28575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Aufgabe 2: Präsentation </a:t>
            </a:r>
            <a:r>
              <a:rPr lang="de-DE" dirty="0" smtClean="0">
                <a:latin typeface="Arial Narrow" pitchFamily="34" charset="0"/>
              </a:rPr>
              <a:t>von Verbesserungsvorschlägen, Diskussion</a:t>
            </a:r>
            <a:endParaRPr lang="de-DE" dirty="0" smtClean="0">
              <a:latin typeface="Arial Narrow" pitchFamily="34" charset="0"/>
            </a:endParaRPr>
          </a:p>
          <a:p>
            <a:pPr>
              <a:spcBef>
                <a:spcPts val="1000"/>
              </a:spcBef>
            </a:pPr>
            <a:endParaRPr lang="de-DE" dirty="0">
              <a:latin typeface="Arial Narrow" pitchFamily="34" charset="0"/>
            </a:endParaRPr>
          </a:p>
          <a:p>
            <a:pPr marL="28575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weitere Seminarinhalte: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was zeichnet gute Lehre aus?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gemeinsame Revision von Glossar und Grammatik </a:t>
            </a:r>
          </a:p>
          <a:p>
            <a:pPr lvl="1"/>
            <a:endParaRPr lang="de-DE" dirty="0" smtClean="0">
              <a:latin typeface="Arial Narrow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de-DE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38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E</a:t>
            </a:r>
            <a:r>
              <a:rPr lang="de-DE" dirty="0" smtClean="0"/>
              <a:t>igene Bewertung </a:t>
            </a:r>
            <a:r>
              <a:rPr lang="de-DE" dirty="0" smtClean="0"/>
              <a:t>der Lehrveranstaltungen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Datum: </a:t>
            </a:r>
            <a:fld id="{145C9847-A112-4373-8D5A-D87B3D5AA131}" type="datetime1">
              <a:rPr lang="de-DE" smtClean="0"/>
              <a:pPr/>
              <a:t>19.10.2011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Folie Nr. </a:t>
            </a:r>
            <a:fld id="{D43A920A-4BD3-4948-978E-BFE2C6D0A4D6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403648" y="1252763"/>
            <a:ext cx="7200800" cy="4352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Oberseminar </a:t>
            </a:r>
            <a:r>
              <a:rPr lang="de-DE" dirty="0" smtClean="0">
                <a:latin typeface="Arial Narrow" pitchFamily="34" charset="0"/>
              </a:rPr>
              <a:t>hat unverkennbar </a:t>
            </a:r>
            <a:r>
              <a:rPr lang="de-DE" dirty="0">
                <a:latin typeface="Arial Narrow" pitchFamily="34" charset="0"/>
              </a:rPr>
              <a:t>von den Vorarbeiten im </a:t>
            </a:r>
            <a:r>
              <a:rPr lang="de-DE" dirty="0" smtClean="0">
                <a:latin typeface="Arial Narrow" pitchFamily="34" charset="0"/>
              </a:rPr>
              <a:t>Praktikum profitiert</a:t>
            </a:r>
            <a:endParaRPr lang="de-DE" dirty="0" smtClean="0">
              <a:latin typeface="Arial Narrow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Niveau </a:t>
            </a:r>
            <a:r>
              <a:rPr lang="de-DE" dirty="0">
                <a:latin typeface="Arial Narrow" pitchFamily="34" charset="0"/>
              </a:rPr>
              <a:t>der Studierenden </a:t>
            </a:r>
            <a:r>
              <a:rPr lang="de-DE" dirty="0" smtClean="0">
                <a:latin typeface="Arial Narrow" pitchFamily="34" charset="0"/>
              </a:rPr>
              <a:t>deutlich angehoben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Atmosphäre </a:t>
            </a:r>
            <a:r>
              <a:rPr lang="de-DE" dirty="0">
                <a:latin typeface="Arial Narrow" pitchFamily="34" charset="0"/>
              </a:rPr>
              <a:t>war außerordentlich </a:t>
            </a:r>
            <a:r>
              <a:rPr lang="de-DE" dirty="0" smtClean="0">
                <a:latin typeface="Arial Narrow" pitchFamily="34" charset="0"/>
              </a:rPr>
              <a:t>konstruktiv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Arbeitsleistung </a:t>
            </a:r>
            <a:r>
              <a:rPr lang="de-DE" dirty="0">
                <a:latin typeface="Arial Narrow" pitchFamily="34" charset="0"/>
              </a:rPr>
              <a:t>überdurchschnittlich </a:t>
            </a:r>
            <a:r>
              <a:rPr lang="de-DE" dirty="0" smtClean="0">
                <a:latin typeface="Arial Narrow" pitchFamily="34" charset="0"/>
              </a:rPr>
              <a:t>hoch, hohe Motivation der Gruppe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großer </a:t>
            </a:r>
            <a:r>
              <a:rPr lang="de-DE" dirty="0">
                <a:latin typeface="Arial Narrow" pitchFamily="34" charset="0"/>
              </a:rPr>
              <a:t>Kompetenzgewinn </a:t>
            </a:r>
            <a:r>
              <a:rPr lang="de-DE" dirty="0" smtClean="0">
                <a:latin typeface="Arial Narrow" pitchFamily="34" charset="0"/>
              </a:rPr>
              <a:t>in </a:t>
            </a:r>
            <a:r>
              <a:rPr lang="de-DE" dirty="0">
                <a:latin typeface="Arial Narrow" pitchFamily="34" charset="0"/>
              </a:rPr>
              <a:t>den </a:t>
            </a:r>
            <a:r>
              <a:rPr lang="de-DE" dirty="0" smtClean="0">
                <a:latin typeface="Arial Narrow" pitchFamily="34" charset="0"/>
              </a:rPr>
              <a:t>Bereichen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selbständiges wissenschaftliches Arbeiten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Präsentation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Kommunikation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Kritikfähigkeit 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Vertiefung </a:t>
            </a:r>
            <a:r>
              <a:rPr lang="de-DE" sz="1400" dirty="0">
                <a:solidFill>
                  <a:schemeClr val="accent4"/>
                </a:solidFill>
                <a:latin typeface="Arial Narrow" pitchFamily="34" charset="0"/>
              </a:rPr>
              <a:t>der Kenntnisse des </a:t>
            </a: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Mittelägyptischen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Antragstellerin </a:t>
            </a:r>
            <a:r>
              <a:rPr lang="de-DE" dirty="0">
                <a:latin typeface="Arial Narrow" pitchFamily="34" charset="0"/>
              </a:rPr>
              <a:t>profitierte von den spezifisch studentischen Lernerfahrungen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dirty="0">
                <a:latin typeface="Arial Narrow" pitchFamily="34" charset="0"/>
              </a:rPr>
              <a:t>Lehrproben: Antragstellerin in der Perspektive des </a:t>
            </a:r>
            <a:r>
              <a:rPr lang="de-DE" dirty="0" smtClean="0">
                <a:latin typeface="Arial Narrow" pitchFamily="34" charset="0"/>
              </a:rPr>
              <a:t>Belehrten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598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>Bewertung durch Studierende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Datum: </a:t>
            </a:r>
            <a:fld id="{145C9847-A112-4373-8D5A-D87B3D5AA131}" type="datetime1">
              <a:rPr lang="de-DE" smtClean="0"/>
              <a:pPr/>
              <a:t>19.10.2011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Folie Nr. </a:t>
            </a:r>
            <a:fld id="{D43A920A-4BD3-4948-978E-BFE2C6D0A4D6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7" name="Untertitel 2"/>
          <p:cNvSpPr txBox="1">
            <a:spLocks/>
          </p:cNvSpPr>
          <p:nvPr/>
        </p:nvSpPr>
        <p:spPr>
          <a:xfrm>
            <a:off x="0" y="836712"/>
            <a:ext cx="914400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2000" dirty="0"/>
          </a:p>
        </p:txBody>
      </p:sp>
      <p:sp>
        <p:nvSpPr>
          <p:cNvPr id="8" name="Rechteck 7"/>
          <p:cNvSpPr/>
          <p:nvPr/>
        </p:nvSpPr>
        <p:spPr>
          <a:xfrm>
            <a:off x="2581510" y="1844824"/>
            <a:ext cx="574554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positive Bewertungen des </a:t>
            </a:r>
            <a:r>
              <a:rPr lang="de-DE" dirty="0" smtClean="0">
                <a:latin typeface="Arial Narrow" pitchFamily="34" charset="0"/>
              </a:rPr>
              <a:t>„Mittelägyptisch I“</a:t>
            </a:r>
            <a:r>
              <a:rPr lang="de-DE" i="1" dirty="0" smtClean="0">
                <a:latin typeface="Arial Narrow" pitchFamily="34" charset="0"/>
              </a:rPr>
              <a:t>-</a:t>
            </a:r>
            <a:r>
              <a:rPr lang="de-DE" dirty="0" smtClean="0">
                <a:latin typeface="Arial Narrow" pitchFamily="34" charset="0"/>
              </a:rPr>
              <a:t>Manuskripts und des damit verbundenen </a:t>
            </a:r>
            <a:r>
              <a:rPr lang="de-DE" dirty="0" smtClean="0">
                <a:latin typeface="Arial Narrow" pitchFamily="34" charset="0"/>
              </a:rPr>
              <a:t>Didaktik-Konzepts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dirty="0" smtClean="0">
              <a:latin typeface="Arial Narrow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positive Evaluationen der Kurse </a:t>
            </a:r>
            <a:r>
              <a:rPr lang="de-DE" dirty="0">
                <a:latin typeface="Arial Narrow" pitchFamily="34" charset="0"/>
              </a:rPr>
              <a:t>Mittelägyptisch </a:t>
            </a:r>
            <a:r>
              <a:rPr lang="de-DE" dirty="0" smtClean="0">
                <a:latin typeface="Arial Narrow" pitchFamily="34" charset="0"/>
              </a:rPr>
              <a:t>I, Tutorium Mittelägyptisch I und </a:t>
            </a:r>
            <a:r>
              <a:rPr lang="de-DE" dirty="0" smtClean="0">
                <a:latin typeface="Arial Narrow" pitchFamily="34" charset="0"/>
              </a:rPr>
              <a:t>Lehrprojekt</a:t>
            </a:r>
            <a:endParaRPr lang="de-DE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34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>Kritikpunkte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Datum: </a:t>
            </a:r>
            <a:fld id="{145C9847-A112-4373-8D5A-D87B3D5AA131}" type="datetime1">
              <a:rPr lang="de-DE" smtClean="0"/>
              <a:pPr/>
              <a:t>19.10.2011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Folie Nr. </a:t>
            </a:r>
            <a:fld id="{D43A920A-4BD3-4948-978E-BFE2C6D0A4D6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7" name="Untertitel 2"/>
          <p:cNvSpPr txBox="1">
            <a:spLocks/>
          </p:cNvSpPr>
          <p:nvPr/>
        </p:nvSpPr>
        <p:spPr>
          <a:xfrm>
            <a:off x="0" y="836712"/>
            <a:ext cx="914400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2000" dirty="0"/>
          </a:p>
        </p:txBody>
      </p:sp>
      <p:sp>
        <p:nvSpPr>
          <p:cNvPr id="8" name="Rechteck 7"/>
          <p:cNvSpPr/>
          <p:nvPr/>
        </p:nvSpPr>
        <p:spPr>
          <a:xfrm>
            <a:off x="2699792" y="1844824"/>
            <a:ext cx="5528405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(</a:t>
            </a:r>
            <a:r>
              <a:rPr lang="de-DE" dirty="0" smtClean="0">
                <a:latin typeface="Arial Narrow" pitchFamily="34" charset="0"/>
              </a:rPr>
              <a:t>zu) wenig </a:t>
            </a:r>
            <a:r>
              <a:rPr lang="de-DE" dirty="0">
                <a:latin typeface="Arial Narrow" pitchFamily="34" charset="0"/>
              </a:rPr>
              <a:t>Kritik am </a:t>
            </a:r>
            <a:r>
              <a:rPr lang="de-DE" dirty="0" smtClean="0">
                <a:latin typeface="Arial Narrow" pitchFamily="34" charset="0"/>
              </a:rPr>
              <a:t>Übungsbuch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keine neuen Ideen für Übungen, Fragen, neue Rubriken</a:t>
            </a:r>
            <a:endParaRPr lang="de-DE" dirty="0">
              <a:latin typeface="Arial Narrow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Verschiebung des </a:t>
            </a:r>
            <a:r>
              <a:rPr lang="de-DE" dirty="0">
                <a:latin typeface="Arial Narrow" pitchFamily="34" charset="0"/>
              </a:rPr>
              <a:t>Fokus </a:t>
            </a:r>
            <a:r>
              <a:rPr lang="de-DE" dirty="0" smtClean="0">
                <a:latin typeface="Arial Narrow" pitchFamily="34" charset="0"/>
              </a:rPr>
              <a:t>von der Übungsbuchrevision auf die </a:t>
            </a:r>
            <a:r>
              <a:rPr lang="de-DE" dirty="0">
                <a:latin typeface="Arial Narrow" pitchFamily="34" charset="0"/>
              </a:rPr>
              <a:t>Lehrproben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erkennbare Schwierigkeiten bei der Auseinandersetzung mit Fachliteratur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wenig wissenschaftliche Durchdringung</a:t>
            </a:r>
          </a:p>
        </p:txBody>
      </p:sp>
    </p:spTree>
    <p:extLst>
      <p:ext uri="{BB962C8B-B14F-4D97-AF65-F5344CB8AC3E}">
        <p14:creationId xmlns:p14="http://schemas.microsoft.com/office/powerpoint/2010/main" val="177990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>Nachhaltigkeit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Datum: </a:t>
            </a:r>
            <a:fld id="{145C9847-A112-4373-8D5A-D87B3D5AA131}" type="datetime1">
              <a:rPr lang="de-DE" smtClean="0"/>
              <a:pPr/>
              <a:t>19.10.2011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Folie Nr. </a:t>
            </a:r>
            <a:fld id="{D43A920A-4BD3-4948-978E-BFE2C6D0A4D6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515208" y="1772816"/>
            <a:ext cx="5688632" cy="282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Übungsbuch kommt allen Mittelägyptisch-Studierenden in </a:t>
            </a:r>
            <a:r>
              <a:rPr lang="de-DE" dirty="0">
                <a:latin typeface="Arial Narrow" pitchFamily="34" charset="0"/>
              </a:rPr>
              <a:t>Mainz und </a:t>
            </a:r>
            <a:r>
              <a:rPr lang="de-DE" dirty="0" smtClean="0">
                <a:latin typeface="Arial Narrow" pitchFamily="34" charset="0"/>
              </a:rPr>
              <a:t>Leipzig zugute</a:t>
            </a:r>
          </a:p>
          <a:p>
            <a:pPr marL="28575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Publikation </a:t>
            </a:r>
            <a:r>
              <a:rPr lang="de-DE" dirty="0">
                <a:latin typeface="Arial Narrow" pitchFamily="34" charset="0"/>
              </a:rPr>
              <a:t>für die deutschsprachige Lehre </a:t>
            </a:r>
            <a:r>
              <a:rPr lang="de-DE" dirty="0" smtClean="0">
                <a:latin typeface="Arial Narrow" pitchFamily="34" charset="0"/>
              </a:rPr>
              <a:t>geplant für 2012 </a:t>
            </a:r>
          </a:p>
          <a:p>
            <a:pPr marL="28575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Verbesserung der eigenen Lehre und der Lehre der Projekthilfskräfte </a:t>
            </a:r>
            <a:endParaRPr lang="de-DE" dirty="0" smtClean="0">
              <a:latin typeface="Arial Narrow" pitchFamily="34" charset="0"/>
            </a:endParaRPr>
          </a:p>
          <a:p>
            <a:pPr marL="28575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dauerhafte Verbesserung des Lernverhaltens der Teilnehmer</a:t>
            </a:r>
            <a:endParaRPr lang="de-DE" dirty="0" smtClean="0">
              <a:latin typeface="Arial Narrow" pitchFamily="34" charset="0"/>
            </a:endParaRPr>
          </a:p>
          <a:p>
            <a:pPr marL="28575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Sichtung geeigneter </a:t>
            </a:r>
            <a:r>
              <a:rPr lang="de-DE" dirty="0" smtClean="0">
                <a:latin typeface="Arial Narrow" pitchFamily="34" charset="0"/>
              </a:rPr>
              <a:t>Studierender </a:t>
            </a:r>
            <a:r>
              <a:rPr lang="de-DE" dirty="0">
                <a:latin typeface="Arial Narrow" pitchFamily="34" charset="0"/>
              </a:rPr>
              <a:t>für </a:t>
            </a:r>
            <a:r>
              <a:rPr lang="de-DE" dirty="0" err="1" smtClean="0">
                <a:latin typeface="Arial Narrow" pitchFamily="34" charset="0"/>
              </a:rPr>
              <a:t>Tutoriumsveranstaltungen</a:t>
            </a:r>
            <a:endParaRPr lang="de-DE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82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>Zeitpunkt der Ausschreibung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Datum: 17.10.2011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Folie Nr. </a:t>
            </a:r>
            <a:fld id="{D43A920A-4BD3-4948-978E-BFE2C6D0A4D6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9" name="Untertitel 2"/>
          <p:cNvSpPr txBox="1">
            <a:spLocks/>
          </p:cNvSpPr>
          <p:nvPr/>
        </p:nvSpPr>
        <p:spPr>
          <a:xfrm>
            <a:off x="0" y="836712"/>
            <a:ext cx="914400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2000" dirty="0"/>
          </a:p>
        </p:txBody>
      </p:sp>
      <p:sp>
        <p:nvSpPr>
          <p:cNvPr id="2" name="Textfeld 1"/>
          <p:cNvSpPr txBox="1"/>
          <p:nvPr/>
        </p:nvSpPr>
        <p:spPr>
          <a:xfrm>
            <a:off x="2627784" y="1340768"/>
            <a:ext cx="6192688" cy="348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Konzeption eines Übungsbuches zum Erlernen der mittelägyptischen Sprache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Verfasserinnen: 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>
                <a:solidFill>
                  <a:schemeClr val="accent4"/>
                </a:solidFill>
                <a:latin typeface="Arial Narrow" pitchFamily="34" charset="0"/>
              </a:rPr>
              <a:t>	</a:t>
            </a: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Prof</a:t>
            </a:r>
            <a:r>
              <a:rPr lang="de-DE" sz="1400" dirty="0">
                <a:solidFill>
                  <a:schemeClr val="accent4"/>
                </a:solidFill>
                <a:latin typeface="Arial Narrow" pitchFamily="34" charset="0"/>
              </a:rPr>
              <a:t>. Dr. Tanja Pommerening, </a:t>
            </a: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JGU </a:t>
            </a:r>
            <a:endParaRPr lang="de-DE" sz="1400" dirty="0" smtClean="0">
              <a:solidFill>
                <a:schemeClr val="accent4"/>
              </a:solidFill>
              <a:latin typeface="Arial Narrow" pitchFamily="34" charset="0"/>
            </a:endParaRP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>
                <a:solidFill>
                  <a:schemeClr val="accent4"/>
                </a:solidFill>
                <a:latin typeface="Arial Narrow" pitchFamily="34" charset="0"/>
              </a:rPr>
              <a:t>	</a:t>
            </a: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Dr</a:t>
            </a:r>
            <a:r>
              <a:rPr lang="de-DE" sz="1400" dirty="0">
                <a:solidFill>
                  <a:schemeClr val="accent4"/>
                </a:solidFill>
                <a:latin typeface="Arial Narrow" pitchFamily="34" charset="0"/>
              </a:rPr>
              <a:t>. Katharina Stegbauer, Universität </a:t>
            </a: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Leipzig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Probelauf </a:t>
            </a:r>
            <a:r>
              <a:rPr lang="de-DE" dirty="0" smtClean="0">
                <a:latin typeface="Arial Narrow" pitchFamily="34" charset="0"/>
              </a:rPr>
              <a:t>des ersten Teils </a:t>
            </a:r>
            <a:r>
              <a:rPr lang="de-DE" dirty="0" smtClean="0">
                <a:latin typeface="Arial Narrow" pitchFamily="34" charset="0"/>
              </a:rPr>
              <a:t>(„Mittelägyptisch I“) </a:t>
            </a:r>
            <a:r>
              <a:rPr lang="de-DE" dirty="0" smtClean="0">
                <a:latin typeface="Arial Narrow" pitchFamily="34" charset="0"/>
              </a:rPr>
              <a:t>im </a:t>
            </a:r>
            <a:r>
              <a:rPr lang="de-DE" dirty="0">
                <a:latin typeface="Arial Narrow" pitchFamily="34" charset="0"/>
              </a:rPr>
              <a:t>WS </a:t>
            </a:r>
            <a:r>
              <a:rPr lang="de-DE" dirty="0" smtClean="0">
                <a:latin typeface="Arial Narrow" pitchFamily="34" charset="0"/>
              </a:rPr>
              <a:t>2009/10 in Leipzig und Mainz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Grund der Konzeption: </a:t>
            </a:r>
            <a:endParaRPr lang="de-DE" dirty="0" smtClean="0">
              <a:latin typeface="Arial Narrow" pitchFamily="34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-"/>
            </a:pP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keine </a:t>
            </a: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pädagogisch geeigneten </a:t>
            </a:r>
            <a:r>
              <a:rPr lang="de-DE" sz="1400" dirty="0">
                <a:solidFill>
                  <a:schemeClr val="accent4"/>
                </a:solidFill>
                <a:latin typeface="Arial Narrow" pitchFamily="34" charset="0"/>
              </a:rPr>
              <a:t>Lehrwerke </a:t>
            </a: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des </a:t>
            </a: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Mittelägyptischen für BA-Student/</a:t>
            </a:r>
            <a:r>
              <a:rPr lang="de-DE" sz="1400" dirty="0" err="1" smtClean="0">
                <a:solidFill>
                  <a:schemeClr val="accent4"/>
                </a:solidFill>
                <a:latin typeface="Arial Narrow" pitchFamily="34" charset="0"/>
              </a:rPr>
              <a:t>inn</a:t>
            </a: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/en</a:t>
            </a:r>
            <a:endParaRPr lang="de-DE" sz="1400" dirty="0" smtClean="0">
              <a:solidFill>
                <a:schemeClr val="accent4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56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>Übertragbarkeit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Datum: </a:t>
            </a:r>
            <a:fld id="{145C9847-A112-4373-8D5A-D87B3D5AA131}" type="datetime1">
              <a:rPr lang="de-DE" smtClean="0"/>
              <a:pPr/>
              <a:t>19.10.2011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Folie Nr. </a:t>
            </a:r>
            <a:fld id="{D43A920A-4BD3-4948-978E-BFE2C6D0A4D6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7" name="Untertitel 2"/>
          <p:cNvSpPr txBox="1">
            <a:spLocks/>
          </p:cNvSpPr>
          <p:nvPr/>
        </p:nvSpPr>
        <p:spPr>
          <a:xfrm>
            <a:off x="0" y="836712"/>
            <a:ext cx="914400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2000" dirty="0"/>
          </a:p>
        </p:txBody>
      </p:sp>
      <p:sp>
        <p:nvSpPr>
          <p:cNvPr id="8" name="Textfeld 7"/>
          <p:cNvSpPr txBox="1"/>
          <p:nvPr/>
        </p:nvSpPr>
        <p:spPr>
          <a:xfrm>
            <a:off x="2843808" y="1730856"/>
            <a:ext cx="5328592" cy="2033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kombinierte Lehrveranstaltung: Praktikum vor Seminar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Lehrprobe + Diskussion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studentische Mitarbeit bei der Revision von </a:t>
            </a:r>
            <a:r>
              <a:rPr lang="de-DE" dirty="0" smtClean="0">
                <a:latin typeface="Arial Narrow" pitchFamily="34" charset="0"/>
              </a:rPr>
              <a:t>Lehrbüchern / Lehrmanuskripten</a:t>
            </a:r>
            <a:endParaRPr lang="de-DE" dirty="0" smtClean="0">
              <a:latin typeface="Arial Narrow" pitchFamily="34" charset="0"/>
            </a:endParaRP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Berücksichtigung studentischer Lehrproben</a:t>
            </a:r>
            <a:endParaRPr lang="de-DE" sz="1400" dirty="0" smtClean="0">
              <a:solidFill>
                <a:schemeClr val="accent4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>Gegenstand Mittelägyptisch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Datum: 17.10.2011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Folie Nr. </a:t>
            </a:r>
            <a:fld id="{D43A920A-4BD3-4948-978E-BFE2C6D0A4D6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12" name="Inhaltsplatzhalter 4" descr="Schenkel Sprachstufen nach Strick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030" y="782230"/>
            <a:ext cx="8697913" cy="493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8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>Gegenstand Mittelägyptisch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Datum: 17.10.2011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Folie Nr. </a:t>
            </a:r>
            <a:fld id="{D43A920A-4BD3-4948-978E-BFE2C6D0A4D6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8" name="Inhaltsplatzhalt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12776"/>
            <a:ext cx="3733800" cy="4525962"/>
          </a:xfrm>
          <a:prstGeom prst="rect">
            <a:avLst/>
          </a:prstGeom>
        </p:spPr>
      </p:pic>
      <p:pic>
        <p:nvPicPr>
          <p:cNvPr id="1028" name="Picture 4" descr="http://www.elblogdelnilo.com/wp-content/uploads/2010/08/Champollio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62021"/>
            <a:ext cx="5410200" cy="400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3773759" y="2150665"/>
            <a:ext cx="5372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latin typeface="Arial Narrow" pitchFamily="34" charset="0"/>
              </a:rPr>
              <a:t>Champollion, </a:t>
            </a:r>
            <a:r>
              <a:rPr lang="fr-FR" sz="1600" dirty="0">
                <a:latin typeface="Arial Narrow" pitchFamily="34" charset="0"/>
              </a:rPr>
              <a:t>J.-F., Grammaire Égyptienne, </a:t>
            </a:r>
            <a:r>
              <a:rPr lang="fr-FR" sz="1600" dirty="0" smtClean="0">
                <a:latin typeface="Arial Narrow" pitchFamily="34" charset="0"/>
              </a:rPr>
              <a:t>Paris </a:t>
            </a:r>
            <a:r>
              <a:rPr lang="fr-FR" sz="1600" dirty="0">
                <a:latin typeface="Arial Narrow" pitchFamily="34" charset="0"/>
              </a:rPr>
              <a:t>1836, </a:t>
            </a:r>
            <a:r>
              <a:rPr lang="fr-FR" sz="1600" dirty="0" smtClean="0">
                <a:latin typeface="Arial Narrow" pitchFamily="34" charset="0"/>
              </a:rPr>
              <a:t>S. 8f.</a:t>
            </a:r>
            <a:endParaRPr lang="de-DE" sz="1600" dirty="0">
              <a:latin typeface="Arial Narrow" pitchFamily="34" charset="0"/>
            </a:endParaRPr>
          </a:p>
        </p:txBody>
      </p:sp>
      <p:pic>
        <p:nvPicPr>
          <p:cNvPr id="1030" name="Picture 6" descr="Hieroglyphen im alten Ägypten. Bild: wikipedia.or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0"/>
          <a:stretch/>
        </p:blipFill>
        <p:spPr bwMode="auto">
          <a:xfrm>
            <a:off x="6286500" y="532938"/>
            <a:ext cx="2857500" cy="149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65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>Problematik für den Lernenden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66068" y="998730"/>
            <a:ext cx="7600976" cy="4860540"/>
          </a:xfrm>
        </p:spPr>
        <p:txBody>
          <a:bodyPr>
            <a:noAutofit/>
          </a:bodyPr>
          <a:lstStyle/>
          <a:p>
            <a:pPr marL="28575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sz="1800" b="0" dirty="0" smtClean="0"/>
              <a:t>Diskontinuität</a:t>
            </a:r>
          </a:p>
          <a:p>
            <a:pPr marL="28575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sz="1800" b="0" dirty="0" smtClean="0"/>
              <a:t>wissenschaftliche Differenzen in der Beschreibung der </a:t>
            </a:r>
            <a:r>
              <a:rPr lang="de-DE" sz="1800" b="0" dirty="0"/>
              <a:t>grammatischen Strukturen des </a:t>
            </a:r>
            <a:r>
              <a:rPr lang="de-DE" sz="1800" b="0" dirty="0" smtClean="0"/>
              <a:t>Mittelägyptischen</a:t>
            </a:r>
            <a:endParaRPr lang="de-DE" sz="1400" b="0" dirty="0" smtClean="0"/>
          </a:p>
          <a:p>
            <a:pPr marL="742950" lvl="1" indent="-285750" algn="l">
              <a:spcBef>
                <a:spcPts val="1000"/>
              </a:spcBef>
              <a:buFont typeface="Symbol" pitchFamily="18" charset="2"/>
              <a:buChar char="-"/>
            </a:pPr>
            <a:r>
              <a:rPr lang="de-DE" sz="1400" b="0" dirty="0" smtClean="0">
                <a:latin typeface="Arial Narrow" pitchFamily="34" charset="0"/>
              </a:rPr>
              <a:t>differierende </a:t>
            </a:r>
            <a:r>
              <a:rPr lang="de-DE" sz="1400" b="0" dirty="0">
                <a:latin typeface="Arial Narrow" pitchFamily="34" charset="0"/>
              </a:rPr>
              <a:t>Terminologien und </a:t>
            </a:r>
            <a:r>
              <a:rPr lang="de-DE" sz="1400" b="0" dirty="0" smtClean="0">
                <a:latin typeface="Arial Narrow" pitchFamily="34" charset="0"/>
              </a:rPr>
              <a:t>Ergebnisse</a:t>
            </a:r>
          </a:p>
          <a:p>
            <a:pPr marL="742950" lvl="1" indent="-285750" algn="l">
              <a:spcBef>
                <a:spcPts val="1000"/>
              </a:spcBef>
              <a:buFont typeface="Symbol" pitchFamily="18" charset="2"/>
              <a:buChar char="-"/>
            </a:pPr>
            <a:r>
              <a:rPr lang="de-DE" sz="1400" dirty="0">
                <a:latin typeface="Arial Narrow" pitchFamily="34" charset="0"/>
              </a:rPr>
              <a:t>miteinander unverträgliche Modelle zur Auffassung von Morphologie und Syntax existieren wissenschaftlich gleichberechtigt nebeneinander</a:t>
            </a:r>
          </a:p>
          <a:p>
            <a:pPr marL="742950" lvl="1" indent="-285750" algn="l">
              <a:spcBef>
                <a:spcPts val="1000"/>
              </a:spcBef>
              <a:buFont typeface="Symbol" pitchFamily="18" charset="2"/>
              <a:buChar char="-"/>
            </a:pPr>
            <a:r>
              <a:rPr lang="de-DE" sz="1400" b="0" dirty="0" smtClean="0">
                <a:latin typeface="Arial Narrow" pitchFamily="34" charset="0"/>
              </a:rPr>
              <a:t>Forschung </a:t>
            </a:r>
            <a:r>
              <a:rPr lang="de-DE" sz="1400" b="0" dirty="0" smtClean="0">
                <a:latin typeface="Arial Narrow" pitchFamily="34" charset="0"/>
              </a:rPr>
              <a:t>im Fluss</a:t>
            </a:r>
          </a:p>
          <a:p>
            <a:pPr marL="285750" lvl="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sz="1800" b="0" dirty="0" smtClean="0"/>
              <a:t>sprachwissenschaftlich </a:t>
            </a:r>
            <a:r>
              <a:rPr lang="de-DE" sz="1800" b="0" dirty="0"/>
              <a:t>orientierte Lehre </a:t>
            </a:r>
            <a:r>
              <a:rPr lang="de-DE" sz="1800" b="0" dirty="0" smtClean="0"/>
              <a:t>steht traditionell im Vordergrund</a:t>
            </a:r>
          </a:p>
          <a:p>
            <a:pPr marL="285750" lvl="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sz="1800" b="0" dirty="0" smtClean="0"/>
              <a:t>als „Lehrbücher“ gelten Grammatiken mit wenigen Übungssätzen</a:t>
            </a:r>
          </a:p>
          <a:p>
            <a:pPr marL="285750" lvl="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sz="1800" b="0" dirty="0" smtClean="0"/>
              <a:t>grammatikalische </a:t>
            </a:r>
            <a:r>
              <a:rPr lang="de-DE" sz="1800" b="0" dirty="0"/>
              <a:t>Vorkenntnisse der </a:t>
            </a:r>
            <a:r>
              <a:rPr lang="de-DE" sz="1800" b="0" dirty="0" smtClean="0"/>
              <a:t>Studierenden nehmen ab</a:t>
            </a:r>
          </a:p>
          <a:p>
            <a:pPr marL="285750" lvl="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sz="1800" b="0" dirty="0" smtClean="0"/>
              <a:t>Anzahl der Studierenden, die im Umgang mit toten Sprachen geübt sind, nimmt ab</a:t>
            </a:r>
            <a:endParaRPr lang="de-DE" sz="1800" b="0" dirty="0"/>
          </a:p>
          <a:p>
            <a:pPr>
              <a:lnSpc>
                <a:spcPct val="150000"/>
              </a:lnSpc>
            </a:pPr>
            <a:endParaRPr lang="de-DE" sz="1800" b="0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Datum: </a:t>
            </a:r>
            <a:fld id="{145C9847-A112-4373-8D5A-D87B3D5AA131}" type="datetime1">
              <a:rPr lang="de-DE" smtClean="0"/>
              <a:pPr/>
              <a:t>19.10.2011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Folie Nr. </a:t>
            </a:r>
            <a:fld id="{D43A920A-4BD3-4948-978E-BFE2C6D0A4D6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148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/>
              <a:t>Konzept des </a:t>
            </a:r>
            <a:r>
              <a:rPr lang="de-DE" sz="2800" dirty="0" smtClean="0"/>
              <a:t>Übungsbuches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Datum: 17.10.2011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Folie Nr. </a:t>
            </a:r>
            <a:fld id="{D43A920A-4BD3-4948-978E-BFE2C6D0A4D6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9" name="Untertitel 2"/>
          <p:cNvSpPr txBox="1">
            <a:spLocks/>
          </p:cNvSpPr>
          <p:nvPr/>
        </p:nvSpPr>
        <p:spPr>
          <a:xfrm>
            <a:off x="152400" y="989112"/>
            <a:ext cx="914400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2400" dirty="0"/>
          </a:p>
        </p:txBody>
      </p:sp>
      <p:sp>
        <p:nvSpPr>
          <p:cNvPr id="10" name="Textfeld 9"/>
          <p:cNvSpPr txBox="1"/>
          <p:nvPr/>
        </p:nvSpPr>
        <p:spPr>
          <a:xfrm>
            <a:off x="2699792" y="1484784"/>
            <a:ext cx="5508104" cy="3008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dirty="0" err="1">
                <a:latin typeface="Arial Narrow" pitchFamily="34" charset="0"/>
              </a:rPr>
              <a:t>philologiehistorisch</a:t>
            </a:r>
            <a:r>
              <a:rPr lang="de-DE" dirty="0">
                <a:latin typeface="Arial Narrow" pitchFamily="34" charset="0"/>
              </a:rPr>
              <a:t> </a:t>
            </a:r>
            <a:r>
              <a:rPr lang="de-DE" dirty="0" smtClean="0">
                <a:latin typeface="Arial Narrow" pitchFamily="34" charset="0"/>
              </a:rPr>
              <a:t>und grammatiktheoretisch wenig belasteter wissenschaftlicher </a:t>
            </a:r>
            <a:r>
              <a:rPr lang="de-DE" dirty="0" smtClean="0">
                <a:latin typeface="Arial Narrow" pitchFamily="34" charset="0"/>
              </a:rPr>
              <a:t>Lernweg</a:t>
            </a:r>
            <a:endParaRPr lang="de-DE" dirty="0" smtClean="0">
              <a:latin typeface="Arial Narrow" pitchFamily="34" charset="0"/>
            </a:endParaRPr>
          </a:p>
          <a:p>
            <a:pPr marL="285750" indent="-285750">
              <a:spcBef>
                <a:spcPts val="1000"/>
              </a:spcBef>
              <a:buFont typeface="Wingdings" pitchFamily="2" charset="2"/>
              <a:buChar char="Ø"/>
            </a:pPr>
            <a:r>
              <a:rPr lang="de-DE" dirty="0" smtClean="0">
                <a:latin typeface="Arial Narrow" pitchFamily="34" charset="0"/>
              </a:rPr>
              <a:t>übungsorientierte </a:t>
            </a:r>
            <a:r>
              <a:rPr lang="de-DE" dirty="0" smtClean="0">
                <a:latin typeface="Arial Narrow" pitchFamily="34" charset="0"/>
              </a:rPr>
              <a:t>Didaktik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hohe </a:t>
            </a:r>
            <a:r>
              <a:rPr lang="de-DE" sz="1400" dirty="0">
                <a:solidFill>
                  <a:schemeClr val="accent4"/>
                </a:solidFill>
                <a:latin typeface="Arial Narrow" pitchFamily="34" charset="0"/>
              </a:rPr>
              <a:t>Zahl an Übungssätzen von der ersten Lektion an 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>
                <a:solidFill>
                  <a:schemeClr val="accent4"/>
                </a:solidFill>
                <a:latin typeface="Arial Narrow" pitchFamily="34" charset="0"/>
              </a:rPr>
              <a:t>Übungen, die das Memorieren fördern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Analysen</a:t>
            </a:r>
            <a:endParaRPr lang="de-DE" sz="1400" dirty="0">
              <a:solidFill>
                <a:schemeClr val="accent4"/>
              </a:solidFill>
              <a:latin typeface="Arial Narrow" pitchFamily="34" charset="0"/>
            </a:endParaRP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einen </a:t>
            </a:r>
            <a:r>
              <a:rPr lang="de-DE" sz="1400" dirty="0">
                <a:solidFill>
                  <a:schemeClr val="accent4"/>
                </a:solidFill>
                <a:latin typeface="Arial Narrow" pitchFamily="34" charset="0"/>
              </a:rPr>
              <a:t>sich nach und nach aufbauenden Wortschatz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>
                <a:solidFill>
                  <a:schemeClr val="accent4"/>
                </a:solidFill>
                <a:latin typeface="Arial Narrow" pitchFamily="34" charset="0"/>
              </a:rPr>
              <a:t>Originaltexte</a:t>
            </a: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Rechercheübungen</a:t>
            </a:r>
            <a:endParaRPr lang="de-DE" sz="1400" dirty="0">
              <a:solidFill>
                <a:schemeClr val="accent4"/>
              </a:solidFill>
              <a:latin typeface="Arial Narrow" pitchFamily="34" charset="0"/>
            </a:endParaRPr>
          </a:p>
          <a:p>
            <a:pPr marL="742950" lvl="1" indent="-285750">
              <a:spcBef>
                <a:spcPts val="500"/>
              </a:spcBef>
              <a:buFont typeface="Symbol" pitchFamily="18" charset="2"/>
              <a:buChar char="-"/>
            </a:pPr>
            <a:r>
              <a:rPr lang="de-DE" sz="1400" dirty="0">
                <a:solidFill>
                  <a:schemeClr val="accent4"/>
                </a:solidFill>
                <a:latin typeface="Arial Narrow" pitchFamily="34" charset="0"/>
              </a:rPr>
              <a:t>Fragestellungen, die zur Reflektion des Gelernten anregen </a:t>
            </a:r>
            <a:r>
              <a:rPr lang="de-DE" sz="1400" dirty="0" smtClean="0">
                <a:solidFill>
                  <a:schemeClr val="accent4"/>
                </a:solidFill>
                <a:latin typeface="Arial Narrow" pitchFamily="34" charset="0"/>
              </a:rPr>
              <a:t>sollen</a:t>
            </a:r>
          </a:p>
        </p:txBody>
      </p:sp>
    </p:spTree>
    <p:extLst>
      <p:ext uri="{BB962C8B-B14F-4D97-AF65-F5344CB8AC3E}">
        <p14:creationId xmlns:p14="http://schemas.microsoft.com/office/powerpoint/2010/main" val="354715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0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/>
              <a:t>Konzept des </a:t>
            </a:r>
            <a:r>
              <a:rPr lang="de-DE" sz="2800" dirty="0" smtClean="0"/>
              <a:t>Übungsbuches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Datum: </a:t>
            </a:r>
            <a:fld id="{145C9847-A112-4373-8D5A-D87B3D5AA131}" type="datetime1">
              <a:rPr lang="de-DE" smtClean="0"/>
              <a:pPr/>
              <a:t>19.10.2011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Folie Nr. </a:t>
            </a:r>
            <a:fld id="{D43A920A-4BD3-4948-978E-BFE2C6D0A4D6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6" y="-138134"/>
            <a:ext cx="4849565" cy="6858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35" y="-138134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1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Datum: </a:t>
            </a:r>
            <a:fld id="{145C9847-A112-4373-8D5A-D87B3D5AA131}" type="datetime1">
              <a:rPr lang="de-DE" smtClean="0"/>
              <a:pPr/>
              <a:t>19.10.2011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Folie Nr. </a:t>
            </a:r>
            <a:fld id="{D43A920A-4BD3-4948-978E-BFE2C6D0A4D6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4849565" cy="6858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35" y="-104422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Datum: </a:t>
            </a:r>
            <a:fld id="{145C9847-A112-4373-8D5A-D87B3D5AA131}" type="datetime1">
              <a:rPr lang="de-DE" smtClean="0"/>
              <a:pPr/>
              <a:t>19.10.2011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Folie Nr. </a:t>
            </a:r>
            <a:fld id="{D43A920A-4BD3-4948-978E-BFE2C6D0A4D6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4849565" cy="6858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35" y="-99392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1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_GeistSozial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887</Words>
  <Application>Microsoft Office PowerPoint</Application>
  <PresentationFormat>Bildschirmpräsentation (4:3)</PresentationFormat>
  <Paragraphs>197</Paragraphs>
  <Slides>20</Slides>
  <Notes>10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1" baseType="lpstr">
      <vt:lpstr>Pro_GeistSozial</vt:lpstr>
      <vt:lpstr>PowerPoint-Präsentation</vt:lpstr>
      <vt:lpstr>Zeitpunkt der Ausschreibung</vt:lpstr>
      <vt:lpstr>Gegenstand Mittelägyptisch</vt:lpstr>
      <vt:lpstr>Gegenstand Mittelägyptisch</vt:lpstr>
      <vt:lpstr>Problematik für den Lernenden</vt:lpstr>
      <vt:lpstr>Konzept des Übungsbuches</vt:lpstr>
      <vt:lpstr>Konzept des Übungsbuches</vt:lpstr>
      <vt:lpstr>PowerPoint-Präsentation</vt:lpstr>
      <vt:lpstr>PowerPoint-Präsentation</vt:lpstr>
      <vt:lpstr>PowerPoint-Präsentation</vt:lpstr>
      <vt:lpstr>PowerPoint-Präsentation</vt:lpstr>
      <vt:lpstr>Ziele des Lehrprojekts</vt:lpstr>
      <vt:lpstr>Lehrprojekt WS 2010/11 - Umsetzung</vt:lpstr>
      <vt:lpstr>Lehrprojekt - Praktikum</vt:lpstr>
      <vt:lpstr>Lehrprojekt - Seminar</vt:lpstr>
      <vt:lpstr>Eigene Bewertung der Lehrveranstaltungen</vt:lpstr>
      <vt:lpstr>Bewertung durch Studierende</vt:lpstr>
      <vt:lpstr>Kritikpunkte</vt:lpstr>
      <vt:lpstr>Nachhaltigkeit</vt:lpstr>
      <vt:lpstr>Übertragbarkeit</vt:lpstr>
    </vt:vector>
  </TitlesOfParts>
  <Company>Thomas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Heinrich Thomas</dc:creator>
  <cp:lastModifiedBy>Pommerening, Tanja</cp:lastModifiedBy>
  <cp:revision>102</cp:revision>
  <dcterms:created xsi:type="dcterms:W3CDTF">2010-02-11T12:46:04Z</dcterms:created>
  <dcterms:modified xsi:type="dcterms:W3CDTF">2011-10-19T14:16:51Z</dcterms:modified>
</cp:coreProperties>
</file>