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0" r:id="rId2"/>
    <p:sldId id="293" r:id="rId3"/>
    <p:sldId id="304" r:id="rId4"/>
    <p:sldId id="316" r:id="rId5"/>
    <p:sldId id="294" r:id="rId6"/>
    <p:sldId id="295" r:id="rId7"/>
    <p:sldId id="292" r:id="rId8"/>
    <p:sldId id="296" r:id="rId9"/>
    <p:sldId id="297" r:id="rId10"/>
    <p:sldId id="318" r:id="rId11"/>
    <p:sldId id="298" r:id="rId12"/>
    <p:sldId id="319" r:id="rId13"/>
    <p:sldId id="300" r:id="rId14"/>
    <p:sldId id="320" r:id="rId15"/>
    <p:sldId id="301" r:id="rId16"/>
    <p:sldId id="321" r:id="rId17"/>
    <p:sldId id="299" r:id="rId18"/>
    <p:sldId id="317" r:id="rId19"/>
    <p:sldId id="322" r:id="rId20"/>
    <p:sldId id="302" r:id="rId21"/>
    <p:sldId id="323" r:id="rId22"/>
    <p:sldId id="303" r:id="rId23"/>
    <p:sldId id="291" r:id="rId24"/>
    <p:sldId id="314" r:id="rId25"/>
    <p:sldId id="324" r:id="rId26"/>
    <p:sldId id="306" r:id="rId27"/>
    <p:sldId id="310" r:id="rId28"/>
    <p:sldId id="311" r:id="rId29"/>
    <p:sldId id="308" r:id="rId30"/>
    <p:sldId id="312" r:id="rId31"/>
    <p:sldId id="325" r:id="rId32"/>
    <p:sldId id="315" r:id="rId33"/>
    <p:sldId id="326" r:id="rId34"/>
  </p:sldIdLst>
  <p:sldSz cx="9144000" cy="6858000" type="screen4x3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Arial Black" pitchFamily="34" charset="0"/>
      <p:bold r:id="rId3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1"/>
    <a:srgbClr val="DDDDDD"/>
    <a:srgbClr val="C4122F"/>
    <a:srgbClr val="808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23C22-2556-4C52-A33A-D07A10CFAE13}" type="datetimeFigureOut">
              <a:rPr lang="de-DE" smtClean="0"/>
              <a:t>11.05.2012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FB0C2-3EB8-4E30-88CF-A4C3BF5D4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0752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23C22-2556-4C52-A33A-D07A10CFAE13}" type="datetimeFigureOut">
              <a:rPr lang="de-DE" smtClean="0"/>
              <a:t>11.05.2012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FB0C2-3EB8-4E30-88CF-A4C3BF5D4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4301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23C22-2556-4C52-A33A-D07A10CFAE13}" type="datetimeFigureOut">
              <a:rPr lang="de-DE" smtClean="0"/>
              <a:t>11.05.2012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FB0C2-3EB8-4E30-88CF-A4C3BF5D4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185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23C22-2556-4C52-A33A-D07A10CFAE13}" type="datetimeFigureOut">
              <a:rPr lang="de-DE" smtClean="0"/>
              <a:t>11.05.2012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FB0C2-3EB8-4E30-88CF-A4C3BF5D4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5596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23C22-2556-4C52-A33A-D07A10CFAE13}" type="datetimeFigureOut">
              <a:rPr lang="de-DE" smtClean="0"/>
              <a:t>11.05.2012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FB0C2-3EB8-4E30-88CF-A4C3BF5D4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241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23C22-2556-4C52-A33A-D07A10CFAE13}" type="datetimeFigureOut">
              <a:rPr lang="de-DE" smtClean="0"/>
              <a:t>11.05.2012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FB0C2-3EB8-4E30-88CF-A4C3BF5D4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2151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23C22-2556-4C52-A33A-D07A10CFAE13}" type="datetimeFigureOut">
              <a:rPr lang="de-DE" smtClean="0"/>
              <a:t>11.05.2012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FB0C2-3EB8-4E30-88CF-A4C3BF5D4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7226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23C22-2556-4C52-A33A-D07A10CFAE13}" type="datetimeFigureOut">
              <a:rPr lang="de-DE" smtClean="0"/>
              <a:t>11.05.2012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FB0C2-3EB8-4E30-88CF-A4C3BF5D4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9426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23C22-2556-4C52-A33A-D07A10CFAE13}" type="datetimeFigureOut">
              <a:rPr lang="de-DE" smtClean="0"/>
              <a:t>11.05.2012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FB0C2-3EB8-4E30-88CF-A4C3BF5D4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0201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23C22-2556-4C52-A33A-D07A10CFAE13}" type="datetimeFigureOut">
              <a:rPr lang="de-DE" smtClean="0"/>
              <a:t>11.05.2012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FB0C2-3EB8-4E30-88CF-A4C3BF5D4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4976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23C22-2556-4C52-A33A-D07A10CFAE13}" type="datetimeFigureOut">
              <a:rPr lang="de-DE" smtClean="0"/>
              <a:t>11.05.2012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CFB0C2-3EB8-4E30-88CF-A4C3BF5D4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2686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" y="1188"/>
            <a:ext cx="383743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 userDrawn="1"/>
        </p:nvGrpSpPr>
        <p:grpSpPr>
          <a:xfrm>
            <a:off x="4499992" y="-1437"/>
            <a:ext cx="4644008" cy="792000"/>
            <a:chOff x="4499992" y="-1437"/>
            <a:chExt cx="4644008" cy="792000"/>
          </a:xfrm>
        </p:grpSpPr>
        <p:sp>
          <p:nvSpPr>
            <p:cNvPr id="7" name="Abgerundetes Rechteck 6"/>
            <p:cNvSpPr/>
            <p:nvPr userDrawn="1"/>
          </p:nvSpPr>
          <p:spPr>
            <a:xfrm>
              <a:off x="4499992" y="-1437"/>
              <a:ext cx="3863192" cy="792000"/>
            </a:xfrm>
            <a:prstGeom prst="roundRect">
              <a:avLst>
                <a:gd name="adj" fmla="val 48224"/>
              </a:avLst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>
                <a:ln>
                  <a:noFill/>
                </a:ln>
              </a:endParaRPr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7038483" y="-1437"/>
              <a:ext cx="2105517" cy="7920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4499992" y="-1437"/>
              <a:ext cx="1324701" cy="39777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0"/>
            </a:p>
          </p:txBody>
        </p:sp>
      </p:grpSp>
      <p:sp>
        <p:nvSpPr>
          <p:cNvPr id="10" name="Textfeld 9"/>
          <p:cNvSpPr txBox="1"/>
          <p:nvPr userDrawn="1"/>
        </p:nvSpPr>
        <p:spPr>
          <a:xfrm>
            <a:off x="4954853" y="142579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spc="-100" baseline="0" dirty="0" smtClean="0">
                <a:solidFill>
                  <a:srgbClr val="808084"/>
                </a:solidFill>
                <a:latin typeface="Frutiger" pitchFamily="34" charset="0"/>
              </a:rPr>
              <a:t>Psychologisches Institut</a:t>
            </a:r>
            <a:endParaRPr lang="de-DE" sz="2400" b="0" spc="-100" baseline="0" dirty="0">
              <a:solidFill>
                <a:srgbClr val="808084"/>
              </a:solidFill>
              <a:latin typeface="Frutiger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97579"/>
            <a:ext cx="630431" cy="5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eck 16"/>
          <p:cNvSpPr/>
          <p:nvPr userDrawn="1"/>
        </p:nvSpPr>
        <p:spPr>
          <a:xfrm rot="16200000">
            <a:off x="-2605109" y="3460892"/>
            <a:ext cx="6002215" cy="792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/>
          </a:p>
        </p:txBody>
      </p:sp>
      <p:sp>
        <p:nvSpPr>
          <p:cNvPr id="5" name="Rechteck 4"/>
          <p:cNvSpPr/>
          <p:nvPr userDrawn="1"/>
        </p:nvSpPr>
        <p:spPr>
          <a:xfrm>
            <a:off x="-2" y="6165304"/>
            <a:ext cx="877073" cy="437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" y="6165304"/>
            <a:ext cx="721456" cy="43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24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157240" y="1785516"/>
            <a:ext cx="5235729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Hochschullehre in</a:t>
            </a:r>
          </a:p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Sozialen Netzwerken</a:t>
            </a:r>
          </a:p>
          <a:p>
            <a:r>
              <a:rPr lang="de-DE" sz="2500" b="1" dirty="0" smtClean="0">
                <a:latin typeface="Frutiger LT 55 Roman" pitchFamily="34" charset="0"/>
              </a:rPr>
              <a:t>Chancen </a:t>
            </a:r>
            <a:r>
              <a:rPr lang="de-DE" sz="2500" b="1" dirty="0">
                <a:latin typeface="Frutiger LT 55 Roman" pitchFamily="34" charset="0"/>
              </a:rPr>
              <a:t>und </a:t>
            </a:r>
            <a:r>
              <a:rPr lang="de-DE" sz="2500" b="1" dirty="0" smtClean="0">
                <a:latin typeface="Frutiger LT 55 Roman" pitchFamily="34" charset="0"/>
              </a:rPr>
              <a:t>Herausforderungen</a:t>
            </a:r>
            <a:endParaRPr lang="de-DE" sz="2500" dirty="0" smtClean="0">
              <a:latin typeface="Frutiger LT 45 Light" pitchFamily="34" charset="0"/>
            </a:endParaRPr>
          </a:p>
          <a:p>
            <a:endParaRPr lang="de-DE" sz="2500" b="1" dirty="0">
              <a:latin typeface="Frutiger LT 55 Roman" pitchFamily="34" charset="0"/>
            </a:endParaRPr>
          </a:p>
          <a:p>
            <a:r>
              <a:rPr lang="de-DE" sz="2500" b="1" dirty="0">
                <a:latin typeface="Frutiger LT 55 Roman" pitchFamily="34" charset="0"/>
              </a:rPr>
              <a:t>Dr. Malte Persike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59832" y="4246488"/>
            <a:ext cx="4247926" cy="234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itchFamily="34" charset="0"/>
              </a:rPr>
              <a:t>        persike@uni-mainz.de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LT 45 Light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itchFamily="34" charset="0"/>
              </a:rPr>
              <a:t>        methodenlehre.com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LT 45 Light" pitchFamily="34" charset="0"/>
            </a:endParaRPr>
          </a:p>
          <a:p>
            <a:pPr lvl="0"/>
            <a:r>
              <a:rPr lang="de-DE" sz="2000" kern="0" dirty="0">
                <a:solidFill>
                  <a:sysClr val="windowText" lastClr="000000"/>
                </a:solidFill>
                <a:latin typeface="Frutiger LT 45 Light" pitchFamily="34" charset="0"/>
              </a:rPr>
              <a:t> </a:t>
            </a:r>
            <a:r>
              <a:rPr lang="de-DE" sz="2000" kern="0" dirty="0" smtClean="0">
                <a:solidFill>
                  <a:sysClr val="windowText" lastClr="000000"/>
                </a:solidFill>
                <a:latin typeface="Frutiger LT 45 Light" pitchFamily="34" charset="0"/>
              </a:rPr>
              <a:t>       methodenlehre.com/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itchFamily="34" charset="0"/>
              </a:rPr>
              <a:t>g+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LT 45 Light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itchFamily="34" charset="0"/>
              </a:rPr>
              <a:t>        facebook.com/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itchFamily="34" charset="0"/>
              </a:rPr>
              <a:t>methodenlehre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LT 45 Light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LT 45 Light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itchFamily="34" charset="0"/>
              </a:rPr>
              <a:t>        twitter.com/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itchFamily="34" charset="0"/>
              </a:rPr>
              <a:t>methodenlehre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LT 45 Light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LT 45 Light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itchFamily="34" charset="0"/>
              </a:rPr>
              <a:t>        youtube.com/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LT 45 Light" pitchFamily="34" charset="0"/>
              </a:rPr>
              <a:t>methodenlehre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LT 45 Light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44" y="4996627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69" y="5714177"/>
            <a:ext cx="3778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57" y="4660077"/>
            <a:ext cx="2698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44" y="4315590"/>
            <a:ext cx="2809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332" y="6038027"/>
            <a:ext cx="317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69" y="5345877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2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5042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Kommentarbox</a:t>
            </a:r>
          </a:p>
          <a:p>
            <a:r>
              <a:rPr lang="de-DE" b="1" dirty="0" smtClean="0">
                <a:latin typeface="Frutiger LT 55 Roman" pitchFamily="34" charset="0"/>
              </a:rPr>
              <a:t>Jede Reise beginnt mit dem ersten Schritt (seit </a:t>
            </a:r>
            <a:r>
              <a:rPr lang="de-DE" b="1" dirty="0" err="1" smtClean="0">
                <a:latin typeface="Frutiger LT 55 Roman" pitchFamily="34" charset="0"/>
              </a:rPr>
              <a:t>SoSe</a:t>
            </a:r>
            <a:r>
              <a:rPr lang="de-DE" b="1" dirty="0" smtClean="0">
                <a:latin typeface="Frutiger LT 55 Roman" pitchFamily="34" charset="0"/>
              </a:rPr>
              <a:t> 2008)</a:t>
            </a:r>
            <a:endParaRPr lang="de-DE" dirty="0" smtClean="0">
              <a:latin typeface="Frutiger LT 45 Ligh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497" y="2348880"/>
            <a:ext cx="5380038" cy="43561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4283968" y="2204864"/>
            <a:ext cx="424847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prstClr val="white">
                    <a:lumMod val="75000"/>
                  </a:prstClr>
                </a:solidFill>
                <a:latin typeface="Frutiger LT 55 Roman" pitchFamily="34" charset="0"/>
              </a:rPr>
              <a:t>http</a:t>
            </a:r>
            <a:r>
              <a:rPr lang="de-DE" sz="2000" b="1" dirty="0" smtClean="0">
                <a:solidFill>
                  <a:prstClr val="white">
                    <a:lumMod val="75000"/>
                  </a:prstClr>
                </a:solidFill>
                <a:latin typeface="Frutiger LT 55 Roman" pitchFamily="34" charset="0"/>
              </a:rPr>
              <a:t>://</a:t>
            </a:r>
            <a:r>
              <a:rPr lang="de-DE" sz="2000" b="1" dirty="0" smtClean="0">
                <a:solidFill>
                  <a:prstClr val="black"/>
                </a:solidFill>
                <a:latin typeface="Frutiger LT 55 Roman" pitchFamily="34" charset="0"/>
              </a:rPr>
              <a:t>methodenlehre.com/box</a:t>
            </a:r>
            <a:endParaRPr lang="de-DE" dirty="0">
              <a:latin typeface="Frutiger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52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5042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Kommentarbox</a:t>
            </a:r>
          </a:p>
          <a:p>
            <a:r>
              <a:rPr lang="de-DE" b="1" dirty="0" smtClean="0">
                <a:latin typeface="Frutiger LT 55 Roman" pitchFamily="34" charset="0"/>
              </a:rPr>
              <a:t>Jede Reise beginnt mit dem ersten Schritt (seit </a:t>
            </a:r>
            <a:r>
              <a:rPr lang="de-DE" b="1" dirty="0" err="1" smtClean="0">
                <a:latin typeface="Frutiger LT 55 Roman" pitchFamily="34" charset="0"/>
              </a:rPr>
              <a:t>SoSe</a:t>
            </a:r>
            <a:r>
              <a:rPr lang="de-DE" b="1" dirty="0" smtClean="0">
                <a:latin typeface="Frutiger LT 55 Roman" pitchFamily="34" charset="0"/>
              </a:rPr>
              <a:t> 2008)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98352" y="2437725"/>
            <a:ext cx="74888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Studierende können </a:t>
            </a: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anonym</a:t>
            </a:r>
            <a:r>
              <a:rPr lang="de-DE" sz="2200" dirty="0" smtClean="0">
                <a:latin typeface="Frutiger LT 55 Roman" pitchFamily="34" charset="0"/>
              </a:rPr>
              <a:t> jederzeit jegliche Art von Kommentaren zu den Lehrveranstaltungen abgeben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Seither über </a:t>
            </a: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250 Kommentare</a:t>
            </a:r>
            <a:r>
              <a:rPr lang="de-DE" sz="2200" dirty="0" smtClean="0">
                <a:latin typeface="Frutiger LT 55 Roman" pitchFamily="34" charset="0"/>
              </a:rPr>
              <a:t> zu verschiedensten Themen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Viele der Kommentare sind in die Lehre eingeflossen, auf alle wird transparent eingegangen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Minimal aufwendiges Mittel zur formativen Evaluation</a:t>
            </a:r>
            <a:endParaRPr lang="de-DE" sz="2200" dirty="0">
              <a:latin typeface="Frutiger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6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881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Tutorennetzwerk auf Facebook</a:t>
            </a:r>
          </a:p>
          <a:p>
            <a:r>
              <a:rPr lang="de-DE" b="1" dirty="0" smtClean="0">
                <a:latin typeface="Frutiger LT 55 Roman" pitchFamily="34" charset="0"/>
              </a:rPr>
              <a:t>Diskussions- und Informationsplattform (seit </a:t>
            </a:r>
            <a:r>
              <a:rPr lang="de-DE" b="1" dirty="0" err="1" smtClean="0">
                <a:latin typeface="Frutiger LT 55 Roman" pitchFamily="34" charset="0"/>
              </a:rPr>
              <a:t>SoSe</a:t>
            </a:r>
            <a:r>
              <a:rPr lang="de-DE" b="1" dirty="0" smtClean="0">
                <a:latin typeface="Frutiger LT 55 Roman" pitchFamily="34" charset="0"/>
              </a:rPr>
              <a:t> 2010)</a:t>
            </a:r>
            <a:endParaRPr lang="de-DE" dirty="0" smtClean="0">
              <a:latin typeface="Frutiger LT 45 Ligh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32" y="2492896"/>
            <a:ext cx="6725682" cy="42035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bgerundetes Rechteck 5"/>
          <p:cNvSpPr/>
          <p:nvPr/>
        </p:nvSpPr>
        <p:spPr>
          <a:xfrm>
            <a:off x="3779912" y="2204864"/>
            <a:ext cx="475252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prstClr val="white">
                    <a:lumMod val="75000"/>
                  </a:prstClr>
                </a:solidFill>
                <a:latin typeface="Frutiger LT 55 Roman" pitchFamily="34" charset="0"/>
              </a:rPr>
              <a:t>http</a:t>
            </a:r>
            <a:r>
              <a:rPr lang="de-DE" sz="2000" b="1" dirty="0" smtClean="0">
                <a:solidFill>
                  <a:prstClr val="white">
                    <a:lumMod val="75000"/>
                  </a:prstClr>
                </a:solidFill>
                <a:latin typeface="Frutiger LT 55 Roman" pitchFamily="34" charset="0"/>
              </a:rPr>
              <a:t>://</a:t>
            </a:r>
            <a:r>
              <a:rPr lang="de-DE" sz="2000" b="1" dirty="0" smtClean="0">
                <a:solidFill>
                  <a:prstClr val="black"/>
                </a:solidFill>
                <a:latin typeface="Frutiger LT 55 Roman" pitchFamily="34" charset="0"/>
              </a:rPr>
              <a:t>facebook.com/methodenlehre</a:t>
            </a:r>
            <a:endParaRPr lang="de-DE" dirty="0">
              <a:latin typeface="Frutiger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66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881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Tutorennetzwerk auf Facebook</a:t>
            </a:r>
          </a:p>
          <a:p>
            <a:r>
              <a:rPr lang="de-DE" b="1" dirty="0" smtClean="0">
                <a:latin typeface="Frutiger LT 55 Roman" pitchFamily="34" charset="0"/>
              </a:rPr>
              <a:t>Diskussions- und Informationsplattform (seit </a:t>
            </a:r>
            <a:r>
              <a:rPr lang="de-DE" b="1" dirty="0" err="1" smtClean="0">
                <a:latin typeface="Frutiger LT 55 Roman" pitchFamily="34" charset="0"/>
              </a:rPr>
              <a:t>SoSe</a:t>
            </a:r>
            <a:r>
              <a:rPr lang="de-DE" b="1" dirty="0" smtClean="0">
                <a:latin typeface="Frutiger LT 55 Roman" pitchFamily="34" charset="0"/>
              </a:rPr>
              <a:t> 2010)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98352" y="2437725"/>
            <a:ext cx="7488832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Studentische Tutoren posten Beiträge zu Themen aus ihren Tutorien sowie zu anderen veranstaltungs-relevanten Inhalten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err="1" smtClean="0">
                <a:latin typeface="Frutiger LT 55 Roman" pitchFamily="34" charset="0"/>
              </a:rPr>
              <a:t>Tutoranden</a:t>
            </a:r>
            <a:r>
              <a:rPr lang="de-DE" sz="2200" dirty="0" smtClean="0">
                <a:latin typeface="Frutiger LT 55 Roman" pitchFamily="34" charset="0"/>
              </a:rPr>
              <a:t> können kommentieren, Fragen stellen, erhalten Antworten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Für den Dozenten sehr effizientes Mittel, um eine möglichst enge Betreuung der Studierenden zu gewährleisten</a:t>
            </a:r>
          </a:p>
        </p:txBody>
      </p:sp>
    </p:spTree>
    <p:extLst>
      <p:ext uri="{BB962C8B-B14F-4D97-AF65-F5344CB8AC3E}">
        <p14:creationId xmlns:p14="http://schemas.microsoft.com/office/powerpoint/2010/main" val="3491217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881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solidFill>
                  <a:srgbClr val="C4122F"/>
                </a:solidFill>
                <a:latin typeface="Frutiger LT 55 Roman" pitchFamily="34" charset="0"/>
              </a:rPr>
              <a:t>Twitter</a:t>
            </a:r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 Kanal</a:t>
            </a:r>
          </a:p>
          <a:p>
            <a:r>
              <a:rPr lang="de-DE" b="1" dirty="0" smtClean="0">
                <a:latin typeface="Frutiger LT 55 Roman" pitchFamily="34" charset="0"/>
              </a:rPr>
              <a:t>Kurzinformationen aus der Abteilung (seit </a:t>
            </a:r>
            <a:r>
              <a:rPr lang="de-DE" b="1" dirty="0" err="1" smtClean="0">
                <a:latin typeface="Frutiger LT 55 Roman" pitchFamily="34" charset="0"/>
              </a:rPr>
              <a:t>WiSe</a:t>
            </a:r>
            <a:r>
              <a:rPr lang="de-DE" b="1" dirty="0" smtClean="0">
                <a:latin typeface="Frutiger LT 55 Roman" pitchFamily="34" charset="0"/>
              </a:rPr>
              <a:t> 2010/2011)</a:t>
            </a:r>
            <a:endParaRPr lang="de-DE" dirty="0" smtClean="0">
              <a:latin typeface="Frutiger LT 45 Light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74193"/>
            <a:ext cx="5832648" cy="42035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6" name="Abgerundetes Rechteck 5"/>
          <p:cNvSpPr/>
          <p:nvPr/>
        </p:nvSpPr>
        <p:spPr>
          <a:xfrm>
            <a:off x="3779912" y="2204864"/>
            <a:ext cx="475252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prstClr val="white">
                    <a:lumMod val="75000"/>
                  </a:prstClr>
                </a:solidFill>
                <a:latin typeface="Frutiger LT 55 Roman" pitchFamily="34" charset="0"/>
              </a:rPr>
              <a:t>http</a:t>
            </a:r>
            <a:r>
              <a:rPr lang="de-DE" sz="2000" b="1" dirty="0" smtClean="0">
                <a:solidFill>
                  <a:prstClr val="white">
                    <a:lumMod val="75000"/>
                  </a:prstClr>
                </a:solidFill>
                <a:latin typeface="Frutiger LT 55 Roman" pitchFamily="34" charset="0"/>
              </a:rPr>
              <a:t>://</a:t>
            </a:r>
            <a:r>
              <a:rPr lang="de-DE" sz="2000" b="1" dirty="0" smtClean="0">
                <a:solidFill>
                  <a:prstClr val="black"/>
                </a:solidFill>
                <a:latin typeface="Frutiger LT 55 Roman" pitchFamily="34" charset="0"/>
              </a:rPr>
              <a:t>twitter.com/methodenlehre</a:t>
            </a:r>
            <a:endParaRPr lang="de-DE" dirty="0">
              <a:latin typeface="Frutiger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51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881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solidFill>
                  <a:srgbClr val="C4122F"/>
                </a:solidFill>
                <a:latin typeface="Frutiger LT 55 Roman" pitchFamily="34" charset="0"/>
              </a:rPr>
              <a:t>Twitter</a:t>
            </a:r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 Kanal</a:t>
            </a:r>
          </a:p>
          <a:p>
            <a:r>
              <a:rPr lang="de-DE" b="1" dirty="0" smtClean="0">
                <a:latin typeface="Frutiger LT 55 Roman" pitchFamily="34" charset="0"/>
              </a:rPr>
              <a:t>Kurzinformationen aus der Abteilung (seit </a:t>
            </a:r>
            <a:r>
              <a:rPr lang="de-DE" b="1" dirty="0" err="1" smtClean="0">
                <a:latin typeface="Frutiger LT 55 Roman" pitchFamily="34" charset="0"/>
              </a:rPr>
              <a:t>WiSe</a:t>
            </a:r>
            <a:r>
              <a:rPr lang="de-DE" b="1" dirty="0" smtClean="0">
                <a:latin typeface="Frutiger LT 55 Roman" pitchFamily="34" charset="0"/>
              </a:rPr>
              <a:t> 2010/2011)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98352" y="2437725"/>
            <a:ext cx="74888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Kurzhinweise auf </a:t>
            </a:r>
            <a:r>
              <a:rPr lang="de-DE" sz="2200" dirty="0">
                <a:latin typeface="Frutiger LT 55 Roman" pitchFamily="34" charset="0"/>
              </a:rPr>
              <a:t>neue </a:t>
            </a:r>
            <a:r>
              <a:rPr lang="de-DE" sz="2200" dirty="0" smtClean="0">
                <a:latin typeface="Frutiger LT 55 Roman" pitchFamily="34" charset="0"/>
              </a:rPr>
              <a:t>Veranstaltungsinhalte, Terminänderungen, Vorträge, Google+ Posts, YouTube Uploads etc.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Kommentare von Nutzern möglich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Einbindung in die Internetseite der Abteilung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Sehr effizientes Medium, um Neuigkeiten bekannt zu machen und Feedback dazu einzuholen</a:t>
            </a:r>
            <a:endParaRPr lang="de-DE" sz="2200" dirty="0">
              <a:latin typeface="Frutiger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72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881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Dozentennetzwerk auf Google+</a:t>
            </a:r>
          </a:p>
          <a:p>
            <a:r>
              <a:rPr lang="de-DE" b="1" dirty="0" smtClean="0">
                <a:latin typeface="Frutiger LT 55 Roman" pitchFamily="34" charset="0"/>
              </a:rPr>
              <a:t>Blog, Diskussions- und Informationsplattform (seit </a:t>
            </a:r>
            <a:r>
              <a:rPr lang="de-DE" b="1" dirty="0" err="1" smtClean="0">
                <a:latin typeface="Frutiger LT 55 Roman" pitchFamily="34" charset="0"/>
              </a:rPr>
              <a:t>SoSe</a:t>
            </a:r>
            <a:r>
              <a:rPr lang="de-DE" b="1" dirty="0" smtClean="0">
                <a:latin typeface="Frutiger LT 55 Roman" pitchFamily="34" charset="0"/>
              </a:rPr>
              <a:t> 2011)</a:t>
            </a:r>
            <a:endParaRPr lang="de-DE" dirty="0" smtClean="0">
              <a:latin typeface="Frutiger LT 45 Light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5516"/>
            <a:ext cx="6336704" cy="42519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bgerundetes Rechteck 5"/>
          <p:cNvSpPr/>
          <p:nvPr/>
        </p:nvSpPr>
        <p:spPr>
          <a:xfrm>
            <a:off x="3779912" y="2204864"/>
            <a:ext cx="475252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prstClr val="white">
                    <a:lumMod val="75000"/>
                  </a:prstClr>
                </a:solidFill>
                <a:latin typeface="Frutiger LT 55 Roman" pitchFamily="34" charset="0"/>
              </a:rPr>
              <a:t>http</a:t>
            </a:r>
            <a:r>
              <a:rPr lang="de-DE" sz="2000" b="1" dirty="0" smtClean="0">
                <a:solidFill>
                  <a:prstClr val="white">
                    <a:lumMod val="75000"/>
                  </a:prstClr>
                </a:solidFill>
                <a:latin typeface="Frutiger LT 55 Roman" pitchFamily="34" charset="0"/>
              </a:rPr>
              <a:t>://</a:t>
            </a:r>
            <a:r>
              <a:rPr lang="de-DE" sz="2000" b="1" dirty="0" smtClean="0">
                <a:solidFill>
                  <a:prstClr val="black"/>
                </a:solidFill>
                <a:latin typeface="Frutiger LT 55 Roman" pitchFamily="34" charset="0"/>
              </a:rPr>
              <a:t>methodenlehre.com/g+</a:t>
            </a:r>
            <a:endParaRPr lang="de-DE" dirty="0">
              <a:latin typeface="Frutiger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77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881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Dozentennetzwerk auf Google+</a:t>
            </a:r>
          </a:p>
          <a:p>
            <a:r>
              <a:rPr lang="de-DE" b="1" dirty="0" smtClean="0">
                <a:latin typeface="Frutiger LT 55 Roman" pitchFamily="34" charset="0"/>
              </a:rPr>
              <a:t>Blog, Diskussions- und Informationsplattform (seit </a:t>
            </a:r>
            <a:r>
              <a:rPr lang="de-DE" b="1" dirty="0" err="1" smtClean="0">
                <a:latin typeface="Frutiger LT 55 Roman" pitchFamily="34" charset="0"/>
              </a:rPr>
              <a:t>SoSe</a:t>
            </a:r>
            <a:r>
              <a:rPr lang="de-DE" b="1" dirty="0" smtClean="0">
                <a:latin typeface="Frutiger LT 55 Roman" pitchFamily="34" charset="0"/>
              </a:rPr>
              <a:t> 2011)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98352" y="2437725"/>
            <a:ext cx="7488832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Regelmäßige Posts zu Themen aus dem Institut sowie zu Lehre und Forschung in der Abteilung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Diskussion der Einträge aus der Kommentarbox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Schriftliche Beiträge zur Statistik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Vollständig öffentlich, jeder kann kommentieren, unsere Studierenden werden „Freunde“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Beliebig (wenig) aufwendiges Medium für längere und wechselseitige Informationsvermittlung</a:t>
            </a:r>
          </a:p>
        </p:txBody>
      </p:sp>
    </p:spTree>
    <p:extLst>
      <p:ext uri="{BB962C8B-B14F-4D97-AF65-F5344CB8AC3E}">
        <p14:creationId xmlns:p14="http://schemas.microsoft.com/office/powerpoint/2010/main" val="1250922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881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YouTube Kanal</a:t>
            </a:r>
          </a:p>
          <a:p>
            <a:r>
              <a:rPr lang="de-DE" b="1" dirty="0" smtClean="0">
                <a:latin typeface="Frutiger LT 55 Roman" pitchFamily="34" charset="0"/>
              </a:rPr>
              <a:t>Video-Podcasts zu und aus den Vorlesungen (seit </a:t>
            </a:r>
            <a:r>
              <a:rPr lang="de-DE" b="1" dirty="0" err="1" smtClean="0">
                <a:latin typeface="Frutiger LT 55 Roman" pitchFamily="34" charset="0"/>
              </a:rPr>
              <a:t>WiSe</a:t>
            </a:r>
            <a:r>
              <a:rPr lang="de-DE" b="1" dirty="0" smtClean="0">
                <a:latin typeface="Frutiger LT 55 Roman" pitchFamily="34" charset="0"/>
              </a:rPr>
              <a:t> 2011/2012)</a:t>
            </a:r>
            <a:endParaRPr lang="de-DE" dirty="0" smtClean="0">
              <a:latin typeface="Frutiger LT 45 Light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32" y="2364457"/>
            <a:ext cx="5983541" cy="43769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bgerundetes Rechteck 5"/>
          <p:cNvSpPr/>
          <p:nvPr/>
        </p:nvSpPr>
        <p:spPr>
          <a:xfrm>
            <a:off x="3779912" y="2204864"/>
            <a:ext cx="475252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prstClr val="white">
                    <a:lumMod val="75000"/>
                  </a:prstClr>
                </a:solidFill>
                <a:latin typeface="Frutiger LT 55 Roman" pitchFamily="34" charset="0"/>
              </a:rPr>
              <a:t>http</a:t>
            </a:r>
            <a:r>
              <a:rPr lang="de-DE" sz="2000" b="1" dirty="0" smtClean="0">
                <a:solidFill>
                  <a:prstClr val="white">
                    <a:lumMod val="75000"/>
                  </a:prstClr>
                </a:solidFill>
                <a:latin typeface="Frutiger LT 55 Roman" pitchFamily="34" charset="0"/>
              </a:rPr>
              <a:t>://</a:t>
            </a:r>
            <a:r>
              <a:rPr lang="de-DE" sz="2000" b="1" dirty="0" smtClean="0">
                <a:solidFill>
                  <a:prstClr val="black"/>
                </a:solidFill>
                <a:latin typeface="Frutiger LT 55 Roman" pitchFamily="34" charset="0"/>
              </a:rPr>
              <a:t>youtube.com/methodenlehre</a:t>
            </a:r>
            <a:endParaRPr lang="de-DE" dirty="0">
              <a:latin typeface="Frutiger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40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881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YouTube Kanal</a:t>
            </a:r>
          </a:p>
          <a:p>
            <a:r>
              <a:rPr lang="de-DE" b="1" dirty="0" smtClean="0">
                <a:latin typeface="Frutiger LT 55 Roman" pitchFamily="34" charset="0"/>
              </a:rPr>
              <a:t>Video-Podcasts zu und aus den Vorlesungen (seit </a:t>
            </a:r>
            <a:r>
              <a:rPr lang="de-DE" b="1" dirty="0" err="1" smtClean="0">
                <a:latin typeface="Frutiger LT 55 Roman" pitchFamily="34" charset="0"/>
              </a:rPr>
              <a:t>WiSe</a:t>
            </a:r>
            <a:r>
              <a:rPr lang="de-DE" b="1" dirty="0" smtClean="0">
                <a:latin typeface="Frutiger LT 55 Roman" pitchFamily="34" charset="0"/>
              </a:rPr>
              <a:t> 2011/2012)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98352" y="2437725"/>
            <a:ext cx="7488832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Vorlesungsmitschnitte aller Veranstaltungen eines Semesters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5- bis 10-minütige „</a:t>
            </a:r>
            <a:r>
              <a:rPr lang="de-DE" sz="2200" dirty="0" err="1" smtClean="0">
                <a:latin typeface="Frutiger LT 55 Roman" pitchFamily="34" charset="0"/>
              </a:rPr>
              <a:t>Shorties</a:t>
            </a:r>
            <a:r>
              <a:rPr lang="de-DE" sz="2200" dirty="0" smtClean="0">
                <a:latin typeface="Frutiger LT 55 Roman" pitchFamily="34" charset="0"/>
              </a:rPr>
              <a:t>“ zu statistischen und methodischen Inhalten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>
                <a:latin typeface="Frutiger LT 55 Roman" pitchFamily="34" charset="0"/>
              </a:rPr>
              <a:t>Von den Studierenden extrem gut aufgenommen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Technischer und zeitlicher Aufwand variieren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Vorlesungsmitschnitte sind sehr einfach zu erzeugen, </a:t>
            </a:r>
            <a:r>
              <a:rPr lang="de-DE" sz="2200" dirty="0" err="1" smtClean="0">
                <a:latin typeface="Frutiger LT 55 Roman" pitchFamily="34" charset="0"/>
              </a:rPr>
              <a:t>Shorties</a:t>
            </a:r>
            <a:r>
              <a:rPr lang="de-DE" sz="2200" dirty="0" smtClean="0">
                <a:latin typeface="Frutiger LT 55 Roman" pitchFamily="34" charset="0"/>
              </a:rPr>
              <a:t> mit </a:t>
            </a:r>
            <a:r>
              <a:rPr lang="de-DE" sz="2200" dirty="0" err="1" smtClean="0">
                <a:latin typeface="Frutiger LT 55 Roman" pitchFamily="34" charset="0"/>
              </a:rPr>
              <a:t>Postproduction</a:t>
            </a:r>
            <a:r>
              <a:rPr lang="de-DE" sz="2200" dirty="0" smtClean="0">
                <a:latin typeface="Frutiger LT 55 Roman" pitchFamily="34" charset="0"/>
              </a:rPr>
              <a:t> (Adobe Premiere, Final Cut Pro) können beliebig ressourcenintensiv werden</a:t>
            </a:r>
          </a:p>
        </p:txBody>
      </p:sp>
    </p:spTree>
    <p:extLst>
      <p:ext uri="{BB962C8B-B14F-4D97-AF65-F5344CB8AC3E}">
        <p14:creationId xmlns:p14="http://schemas.microsoft.com/office/powerpoint/2010/main" val="16166047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64347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C4122F"/>
                </a:solidFill>
                <a:latin typeface="Frutiger LT 55 Roman" pitchFamily="34" charset="0"/>
              </a:rPr>
              <a:t>Exzellente </a:t>
            </a:r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Hochschullehre</a:t>
            </a:r>
          </a:p>
          <a:p>
            <a:r>
              <a:rPr lang="de-DE" b="1" dirty="0" smtClean="0">
                <a:latin typeface="Frutiger LT 55 Roman" pitchFamily="34" charset="0"/>
              </a:rPr>
              <a:t>Der </a:t>
            </a:r>
            <a:r>
              <a:rPr lang="de-DE" b="1" dirty="0" err="1" smtClean="0">
                <a:latin typeface="Frutiger LT 55 Roman" pitchFamily="34" charset="0"/>
              </a:rPr>
              <a:t>Feynmann</a:t>
            </a:r>
            <a:r>
              <a:rPr lang="de-DE" b="1" dirty="0" smtClean="0">
                <a:latin typeface="Frutiger LT 55 Roman" pitchFamily="34" charset="0"/>
              </a:rPr>
              <a:t>-Effekt – Wissen in die Köpfe bekommen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564904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400" dirty="0" smtClean="0">
                <a:latin typeface="Frutiger LT 55 Roman" pitchFamily="34" charset="0"/>
              </a:rPr>
              <a:t>Richard </a:t>
            </a:r>
            <a:r>
              <a:rPr lang="de-DE" sz="2400" dirty="0" err="1" smtClean="0">
                <a:latin typeface="Frutiger LT 55 Roman" pitchFamily="34" charset="0"/>
              </a:rPr>
              <a:t>Feynmanns</a:t>
            </a:r>
            <a:r>
              <a:rPr lang="de-DE" sz="2400" dirty="0" smtClean="0">
                <a:latin typeface="Frutiger LT 55 Roman" pitchFamily="34" charset="0"/>
              </a:rPr>
              <a:t> schmerzhafte Erkenntnis:</a:t>
            </a:r>
            <a:br>
              <a:rPr lang="de-DE" sz="2400" dirty="0" smtClean="0">
                <a:latin typeface="Frutiger LT 55 Roman" pitchFamily="34" charset="0"/>
              </a:rPr>
            </a:br>
            <a:r>
              <a:rPr lang="de-DE" sz="2400" dirty="0" smtClean="0">
                <a:latin typeface="Frutiger LT 55 Roman" pitchFamily="34" charset="0"/>
              </a:rPr>
              <a:t/>
            </a:r>
            <a:br>
              <a:rPr lang="de-DE" sz="2400" dirty="0" smtClean="0">
                <a:latin typeface="Frutiger LT 55 Roman" pitchFamily="34" charset="0"/>
              </a:rPr>
            </a:br>
            <a:r>
              <a:rPr lang="de-DE" sz="2400" b="1" dirty="0" smtClean="0">
                <a:solidFill>
                  <a:srgbClr val="C00000"/>
                </a:solidFill>
                <a:latin typeface="Frutiger LT 55 Roman" pitchFamily="34" charset="0"/>
              </a:rPr>
              <a:t>„Die besten Dozenten haben die schlechtesten Studenten“</a:t>
            </a:r>
          </a:p>
        </p:txBody>
      </p:sp>
      <p:pic>
        <p:nvPicPr>
          <p:cNvPr id="3074" name="Picture 2" descr="Richard Feyn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657077"/>
            <a:ext cx="21431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15616" y="49411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400" dirty="0" smtClean="0">
                <a:latin typeface="Frutiger LT 55 Roman" pitchFamily="34" charset="0"/>
              </a:rPr>
              <a:t>Also: Aufbau und Förderung von Motivation </a:t>
            </a:r>
            <a:r>
              <a:rPr lang="de-DE" sz="2400" dirty="0">
                <a:latin typeface="Frutiger LT 55 Roman" pitchFamily="34" charset="0"/>
              </a:rPr>
              <a:t>zum </a:t>
            </a:r>
            <a:r>
              <a:rPr lang="de-DE" sz="2400" dirty="0" smtClean="0">
                <a:latin typeface="Frutiger LT 55 Roman" pitchFamily="34" charset="0"/>
              </a:rPr>
              <a:t>selbstgesteuerten Wissenserwerb statt mundgerechter Wissensvermittlung</a:t>
            </a:r>
          </a:p>
        </p:txBody>
      </p:sp>
    </p:spTree>
    <p:extLst>
      <p:ext uri="{BB962C8B-B14F-4D97-AF65-F5344CB8AC3E}">
        <p14:creationId xmlns:p14="http://schemas.microsoft.com/office/powerpoint/2010/main" val="2266487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881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solidFill>
                  <a:srgbClr val="C4122F"/>
                </a:solidFill>
                <a:latin typeface="Frutiger LT 55 Roman" pitchFamily="34" charset="0"/>
              </a:rPr>
              <a:t>Gaussian</a:t>
            </a:r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 </a:t>
            </a:r>
            <a:r>
              <a:rPr lang="de-DE" sz="4000" b="1" dirty="0" err="1" smtClean="0">
                <a:solidFill>
                  <a:srgbClr val="C4122F"/>
                </a:solidFill>
                <a:latin typeface="Frutiger LT 55 Roman" pitchFamily="34" charset="0"/>
              </a:rPr>
              <a:t>Hangout</a:t>
            </a:r>
            <a:endParaRPr lang="de-DE" sz="4000" b="1" dirty="0" smtClean="0">
              <a:solidFill>
                <a:srgbClr val="C4122F"/>
              </a:solidFill>
              <a:latin typeface="Frutiger LT 55 Roman" pitchFamily="34" charset="0"/>
            </a:endParaRPr>
          </a:p>
          <a:p>
            <a:r>
              <a:rPr lang="de-DE" b="1" dirty="0" smtClean="0">
                <a:latin typeface="Frutiger LT 55 Roman" pitchFamily="34" charset="0"/>
              </a:rPr>
              <a:t>Online Sprechstunde und Live-</a:t>
            </a:r>
            <a:r>
              <a:rPr lang="de-DE" b="1" dirty="0" err="1" smtClean="0">
                <a:latin typeface="Frutiger LT 55 Roman" pitchFamily="34" charset="0"/>
              </a:rPr>
              <a:t>Tutoriat</a:t>
            </a:r>
            <a:r>
              <a:rPr lang="de-DE" b="1" dirty="0" smtClean="0">
                <a:latin typeface="Frutiger LT 55 Roman" pitchFamily="34" charset="0"/>
              </a:rPr>
              <a:t> (seit </a:t>
            </a:r>
            <a:r>
              <a:rPr lang="de-DE" b="1" dirty="0" err="1" smtClean="0">
                <a:latin typeface="Frutiger LT 55 Roman" pitchFamily="34" charset="0"/>
              </a:rPr>
              <a:t>WiSe</a:t>
            </a:r>
            <a:r>
              <a:rPr lang="de-DE" b="1" dirty="0" smtClean="0">
                <a:latin typeface="Frutiger LT 55 Roman" pitchFamily="34" charset="0"/>
              </a:rPr>
              <a:t> 2011/2012)</a:t>
            </a:r>
            <a:endParaRPr lang="de-DE" dirty="0" smtClean="0">
              <a:latin typeface="Frutiger LT 45 Light" pitchFamily="34" charset="0"/>
            </a:endParaRPr>
          </a:p>
        </p:txBody>
      </p:sp>
      <p:pic>
        <p:nvPicPr>
          <p:cNvPr id="9218" name="Picture 2" descr="http://psymet03.sowi.uni-mainz.de/joomla/images/download/Lehre/Site/hang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28" y="2492896"/>
            <a:ext cx="7027980" cy="43924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bgerundetes Rechteck 5"/>
          <p:cNvSpPr/>
          <p:nvPr/>
        </p:nvSpPr>
        <p:spPr>
          <a:xfrm>
            <a:off x="3779912" y="2204864"/>
            <a:ext cx="475252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prstClr val="white">
                    <a:lumMod val="75000"/>
                  </a:prstClr>
                </a:solidFill>
                <a:latin typeface="Frutiger LT 55 Roman" pitchFamily="34" charset="0"/>
              </a:rPr>
              <a:t>http</a:t>
            </a:r>
            <a:r>
              <a:rPr lang="de-DE" sz="2000" b="1" dirty="0" smtClean="0">
                <a:solidFill>
                  <a:prstClr val="white">
                    <a:lumMod val="75000"/>
                  </a:prstClr>
                </a:solidFill>
                <a:latin typeface="Frutiger LT 55 Roman" pitchFamily="34" charset="0"/>
              </a:rPr>
              <a:t>://</a:t>
            </a:r>
            <a:r>
              <a:rPr lang="de-DE" sz="2000" b="1" dirty="0" smtClean="0">
                <a:solidFill>
                  <a:prstClr val="black"/>
                </a:solidFill>
                <a:latin typeface="Frutiger LT 55 Roman" pitchFamily="34" charset="0"/>
              </a:rPr>
              <a:t>methodenlehre.com/g+</a:t>
            </a:r>
            <a:endParaRPr lang="de-DE" dirty="0">
              <a:latin typeface="Frutiger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34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881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solidFill>
                  <a:srgbClr val="C4122F"/>
                </a:solidFill>
                <a:latin typeface="Frutiger LT 55 Roman" pitchFamily="34" charset="0"/>
              </a:rPr>
              <a:t>Gaussian</a:t>
            </a:r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 </a:t>
            </a:r>
            <a:r>
              <a:rPr lang="de-DE" sz="4000" b="1" dirty="0" err="1" smtClean="0">
                <a:solidFill>
                  <a:srgbClr val="C4122F"/>
                </a:solidFill>
                <a:latin typeface="Frutiger LT 55 Roman" pitchFamily="34" charset="0"/>
              </a:rPr>
              <a:t>Hangout</a:t>
            </a:r>
            <a:endParaRPr lang="de-DE" sz="4000" b="1" dirty="0" smtClean="0">
              <a:solidFill>
                <a:srgbClr val="C4122F"/>
              </a:solidFill>
              <a:latin typeface="Frutiger LT 55 Roman" pitchFamily="34" charset="0"/>
            </a:endParaRPr>
          </a:p>
          <a:p>
            <a:r>
              <a:rPr lang="de-DE" b="1" dirty="0" smtClean="0">
                <a:latin typeface="Frutiger LT 55 Roman" pitchFamily="34" charset="0"/>
              </a:rPr>
              <a:t>Online Sprechstunde und Live-</a:t>
            </a:r>
            <a:r>
              <a:rPr lang="de-DE" b="1" dirty="0" err="1" smtClean="0">
                <a:latin typeface="Frutiger LT 55 Roman" pitchFamily="34" charset="0"/>
              </a:rPr>
              <a:t>Tutoriat</a:t>
            </a:r>
            <a:r>
              <a:rPr lang="de-DE" b="1" dirty="0" smtClean="0">
                <a:latin typeface="Frutiger LT 55 Roman" pitchFamily="34" charset="0"/>
              </a:rPr>
              <a:t> (seit </a:t>
            </a:r>
            <a:r>
              <a:rPr lang="de-DE" b="1" dirty="0" err="1" smtClean="0">
                <a:latin typeface="Frutiger LT 55 Roman" pitchFamily="34" charset="0"/>
              </a:rPr>
              <a:t>WiSe</a:t>
            </a:r>
            <a:r>
              <a:rPr lang="de-DE" b="1" dirty="0" smtClean="0">
                <a:latin typeface="Frutiger LT 55 Roman" pitchFamily="34" charset="0"/>
              </a:rPr>
              <a:t> 2011/2012)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98352" y="2437725"/>
            <a:ext cx="7488832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Internet-Gruppendiskussion über Google </a:t>
            </a:r>
            <a:r>
              <a:rPr lang="de-DE" sz="2200" dirty="0" err="1" smtClean="0">
                <a:latin typeface="Frutiger LT 55 Roman" pitchFamily="34" charset="0"/>
              </a:rPr>
              <a:t>Hangouts</a:t>
            </a:r>
            <a:endParaRPr lang="de-DE" sz="2200" dirty="0" smtClean="0">
              <a:latin typeface="Frutiger LT 55 Roman" pitchFamily="34" charset="0"/>
            </a:endParaRP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Sprechstunde für unsere Studierenden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Statistik-Beratung für alle Interessierten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Genau wie der YouTube </a:t>
            </a:r>
            <a:r>
              <a:rPr lang="de-DE" sz="2200" dirty="0" err="1" smtClean="0">
                <a:latin typeface="Frutiger LT 55 Roman" pitchFamily="34" charset="0"/>
              </a:rPr>
              <a:t>Kanal„Viral</a:t>
            </a:r>
            <a:r>
              <a:rPr lang="de-DE" sz="2200" dirty="0" smtClean="0">
                <a:latin typeface="Frutiger LT 55 Roman" pitchFamily="34" charset="0"/>
              </a:rPr>
              <a:t> </a:t>
            </a:r>
            <a:r>
              <a:rPr lang="de-DE" sz="2200" dirty="0">
                <a:latin typeface="Frutiger LT 55 Roman" pitchFamily="34" charset="0"/>
              </a:rPr>
              <a:t>Marketing“ für den </a:t>
            </a:r>
            <a:r>
              <a:rPr lang="de-DE" sz="2200" dirty="0" smtClean="0">
                <a:latin typeface="Frutiger LT 55 Roman" pitchFamily="34" charset="0"/>
              </a:rPr>
              <a:t>Lehrstuhl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Sehr einfache Methode, um die Präsenzsprechstunde zu substituieren und die Sprechzeiten zu flexibilisieren</a:t>
            </a:r>
          </a:p>
        </p:txBody>
      </p:sp>
    </p:spTree>
    <p:extLst>
      <p:ext uri="{BB962C8B-B14F-4D97-AF65-F5344CB8AC3E}">
        <p14:creationId xmlns:p14="http://schemas.microsoft.com/office/powerpoint/2010/main" val="2876124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881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Weitere Maßnahmen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98352" y="2437725"/>
            <a:ext cx="7488832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Rückschaubar:</a:t>
            </a:r>
            <a:r>
              <a:rPr lang="de-DE" sz="2200" dirty="0" smtClean="0">
                <a:latin typeface="Frutiger LT 55 Roman" pitchFamily="34" charset="0"/>
              </a:rPr>
              <a:t> „</a:t>
            </a:r>
            <a:r>
              <a:rPr lang="de-DE" sz="2200" dirty="0" err="1" smtClean="0">
                <a:latin typeface="Frutiger LT 55 Roman" pitchFamily="34" charset="0"/>
              </a:rPr>
              <a:t>Alumni</a:t>
            </a:r>
            <a:r>
              <a:rPr lang="de-DE" sz="2200" dirty="0" smtClean="0">
                <a:latin typeface="Frutiger LT 55 Roman" pitchFamily="34" charset="0"/>
              </a:rPr>
              <a:t>“-Befragungen 1, 2 und 4 Jahre nach den Lehrveranstaltungen mit hoher Relevanz für die Gestaltung der Lehre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Werkzeugklausuren:</a:t>
            </a:r>
            <a:r>
              <a:rPr lang="de-DE" sz="2200" dirty="0" smtClean="0">
                <a:latin typeface="Frutiger LT 55 Roman" pitchFamily="34" charset="0"/>
              </a:rPr>
              <a:t> Prüfungen mit Excel, SPSS und anderer Software, um die Erfordernisse der Praxis in den Klausuren abzubilden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Statistik mit Neuen Medien:</a:t>
            </a:r>
            <a:r>
              <a:rPr lang="de-DE" sz="2200" dirty="0" smtClean="0">
                <a:latin typeface="Frutiger LT 55 Roman" pitchFamily="34" charset="0"/>
              </a:rPr>
              <a:t> Nutzungsempfehlungen für </a:t>
            </a:r>
            <a:r>
              <a:rPr lang="de-DE" sz="2200" dirty="0" err="1" smtClean="0">
                <a:latin typeface="Frutiger LT 55 Roman" pitchFamily="34" charset="0"/>
              </a:rPr>
              <a:t>iOS</a:t>
            </a:r>
            <a:r>
              <a:rPr lang="de-DE" sz="2200" dirty="0" smtClean="0">
                <a:latin typeface="Frutiger LT 55 Roman" pitchFamily="34" charset="0"/>
              </a:rPr>
              <a:t> und </a:t>
            </a:r>
            <a:r>
              <a:rPr lang="de-DE" sz="2200" dirty="0" err="1" smtClean="0">
                <a:latin typeface="Frutiger LT 55 Roman" pitchFamily="34" charset="0"/>
              </a:rPr>
              <a:t>Android</a:t>
            </a:r>
            <a:r>
              <a:rPr lang="de-DE" sz="2200" dirty="0" smtClean="0">
                <a:latin typeface="Frutiger LT 55 Roman" pitchFamily="34" charset="0"/>
              </a:rPr>
              <a:t> Apps zum Selbststudium</a:t>
            </a:r>
          </a:p>
        </p:txBody>
      </p:sp>
    </p:spTree>
    <p:extLst>
      <p:ext uri="{BB962C8B-B14F-4D97-AF65-F5344CB8AC3E}">
        <p14:creationId xmlns:p14="http://schemas.microsoft.com/office/powerpoint/2010/main" val="420152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589616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Ist das alles notwendig?</a:t>
            </a:r>
          </a:p>
          <a:p>
            <a:r>
              <a:rPr lang="de-DE" b="1" dirty="0" smtClean="0">
                <a:latin typeface="Frutiger LT 55 Roman" pitchFamily="34" charset="0"/>
              </a:rPr>
              <a:t>„Meine Vorlesungen sahen anders aus“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564904"/>
            <a:ext cx="72728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Der Wandel didaktischer Paradigmen beeinflusst langsam, aber stetig auch die Hochschullehre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endParaRPr lang="de-DE" sz="2200" dirty="0">
              <a:latin typeface="Frutiger LT 55 Roman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Studiengänge werden vielfältiger und spezialisier-</a:t>
            </a:r>
            <a:r>
              <a:rPr lang="de-DE" sz="2200" dirty="0" err="1" smtClean="0">
                <a:latin typeface="Frutiger LT 55 Roman" pitchFamily="34" charset="0"/>
              </a:rPr>
              <a:t>ter</a:t>
            </a:r>
            <a:r>
              <a:rPr lang="de-DE" sz="2200" dirty="0" smtClean="0">
                <a:latin typeface="Frutiger LT 55 Roman" pitchFamily="34" charset="0"/>
              </a:rPr>
              <a:t>, Vorwissen und </a:t>
            </a:r>
            <a:r>
              <a:rPr lang="de-DE" sz="2200" dirty="0" err="1" smtClean="0">
                <a:latin typeface="Frutiger LT 55 Roman" pitchFamily="34" charset="0"/>
              </a:rPr>
              <a:t>Studierendenschaft</a:t>
            </a:r>
            <a:r>
              <a:rPr lang="de-DE" sz="2200" dirty="0" smtClean="0">
                <a:latin typeface="Frutiger LT 55 Roman" pitchFamily="34" charset="0"/>
              </a:rPr>
              <a:t> heterogener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endParaRPr lang="de-DE" sz="2200" dirty="0">
              <a:latin typeface="Frutiger LT 55 Roman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Studierende begrüßen die Einführung neuer Lehr- und Lernformen – bei Konstanz der Inhalte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endParaRPr lang="de-DE" sz="2200" dirty="0">
              <a:latin typeface="Frutiger LT 55 Roman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Wirksamkeitsevaluationen sind rar gesät, aber es gibt Indizien</a:t>
            </a:r>
          </a:p>
        </p:txBody>
      </p:sp>
    </p:spTree>
    <p:extLst>
      <p:ext uri="{BB962C8B-B14F-4D97-AF65-F5344CB8AC3E}">
        <p14:creationId xmlns:p14="http://schemas.microsoft.com/office/powerpoint/2010/main" val="1978511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74639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Maßnahmen und Wirksamkeit</a:t>
            </a:r>
          </a:p>
          <a:p>
            <a:r>
              <a:rPr lang="de-DE" b="1" dirty="0" smtClean="0">
                <a:latin typeface="Frutiger LT 55 Roman" pitchFamily="34" charset="0"/>
              </a:rPr>
              <a:t>Werkzeugklausuren</a:t>
            </a:r>
            <a:endParaRPr lang="de-DE" dirty="0" smtClean="0">
              <a:latin typeface="Frutiger LT 45 Light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424411" cy="43879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91432"/>
            <a:ext cx="5210379" cy="26703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45" y="3975521"/>
            <a:ext cx="3444155" cy="2799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81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74639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Maßnahmen und Wirksamkeit</a:t>
            </a:r>
          </a:p>
          <a:p>
            <a:r>
              <a:rPr lang="de-DE" b="1" dirty="0" smtClean="0">
                <a:latin typeface="Frutiger LT 55 Roman" pitchFamily="34" charset="0"/>
              </a:rPr>
              <a:t>Werkzeugklausuren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564904"/>
            <a:ext cx="7272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Abschaffung von mehreren dezidierten SPSS- und Excel-Einführungen im späteren Studienverlauf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endParaRPr lang="de-DE" sz="2200" dirty="0">
              <a:latin typeface="Frutiger LT 55 Roman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Rückgang von „Dummy“-Terminen in der Methodenberatung um </a:t>
            </a: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62%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endParaRPr lang="de-DE" sz="2200" dirty="0">
              <a:latin typeface="Frutiger LT 55 Roman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Rückgang der „War im Praktikum technisch überfordert“-Rückmeldungen um </a:t>
            </a: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47%</a:t>
            </a:r>
          </a:p>
        </p:txBody>
      </p:sp>
    </p:spTree>
    <p:extLst>
      <p:ext uri="{BB962C8B-B14F-4D97-AF65-F5344CB8AC3E}">
        <p14:creationId xmlns:p14="http://schemas.microsoft.com/office/powerpoint/2010/main" val="2390353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74639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Maßnahmen und Wirksamkeit</a:t>
            </a:r>
          </a:p>
          <a:p>
            <a:r>
              <a:rPr lang="de-DE" b="1" dirty="0" smtClean="0">
                <a:latin typeface="Frutiger LT 55 Roman" pitchFamily="34" charset="0"/>
              </a:rPr>
              <a:t>Video-Podcasts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564904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Der YouTube-Effekt: von Ø 2.6 auf Ø 2.2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996952"/>
            <a:ext cx="6272609" cy="384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650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74639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Maßnahmen und Wirksamkeit</a:t>
            </a:r>
          </a:p>
          <a:p>
            <a:r>
              <a:rPr lang="de-DE" b="1" dirty="0" smtClean="0">
                <a:latin typeface="Frutiger LT 55 Roman" pitchFamily="34" charset="0"/>
              </a:rPr>
              <a:t>Video-Podcasts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564904"/>
            <a:ext cx="504056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Ing.-Mathematiker Prof. Jörn </a:t>
            </a:r>
            <a:r>
              <a:rPr lang="de-DE" sz="2200" dirty="0" err="1">
                <a:latin typeface="Frutiger LT 55 Roman" pitchFamily="34" charset="0"/>
              </a:rPr>
              <a:t>Loviscach</a:t>
            </a:r>
            <a:r>
              <a:rPr lang="de-DE" sz="2200" dirty="0">
                <a:latin typeface="Frutiger LT 55 Roman" pitchFamily="34" charset="0"/>
              </a:rPr>
              <a:t>, FH </a:t>
            </a:r>
            <a:r>
              <a:rPr lang="de-DE" sz="2200" dirty="0" smtClean="0">
                <a:latin typeface="Frutiger LT 55 Roman" pitchFamily="34" charset="0"/>
              </a:rPr>
              <a:t>Bielefeld, lagert </a:t>
            </a:r>
            <a:r>
              <a:rPr lang="de-DE" sz="2200" dirty="0">
                <a:latin typeface="Frutiger LT 55 Roman" pitchFamily="34" charset="0"/>
              </a:rPr>
              <a:t>seine </a:t>
            </a:r>
            <a:r>
              <a:rPr lang="de-DE" sz="2200" dirty="0" smtClean="0">
                <a:latin typeface="Frutiger LT 55 Roman" pitchFamily="34" charset="0"/>
              </a:rPr>
              <a:t>Lehre </a:t>
            </a:r>
            <a:r>
              <a:rPr lang="de-DE" sz="2200" dirty="0">
                <a:latin typeface="Frutiger LT 55 Roman" pitchFamily="34" charset="0"/>
              </a:rPr>
              <a:t>seit dem </a:t>
            </a:r>
            <a:r>
              <a:rPr lang="de-DE" sz="2200" dirty="0" err="1" smtClean="0">
                <a:latin typeface="Frutiger LT 55 Roman" pitchFamily="34" charset="0"/>
              </a:rPr>
              <a:t>SoSe</a:t>
            </a:r>
            <a:r>
              <a:rPr lang="de-DE" sz="2200" dirty="0" smtClean="0">
                <a:latin typeface="Frutiger LT 55 Roman" pitchFamily="34" charset="0"/>
              </a:rPr>
              <a:t> 2009 per Video-Podcast ins </a:t>
            </a:r>
            <a:r>
              <a:rPr lang="de-DE" sz="2200" dirty="0">
                <a:latin typeface="Frutiger LT 55 Roman" pitchFamily="34" charset="0"/>
              </a:rPr>
              <a:t>Internet </a:t>
            </a:r>
            <a:r>
              <a:rPr lang="de-DE" sz="2200" dirty="0" smtClean="0">
                <a:latin typeface="Frutiger LT 55 Roman" pitchFamily="34" charset="0"/>
              </a:rPr>
              <a:t>aus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Präsenz-Veranstaltungen werden vor allem </a:t>
            </a:r>
            <a:r>
              <a:rPr lang="de-DE" sz="2200" dirty="0">
                <a:latin typeface="Frutiger LT 55 Roman" pitchFamily="34" charset="0"/>
              </a:rPr>
              <a:t>zur Behandlung von Aufgaben und </a:t>
            </a:r>
            <a:r>
              <a:rPr lang="de-DE" sz="2200" dirty="0" smtClean="0">
                <a:latin typeface="Frutiger LT 55 Roman" pitchFamily="34" charset="0"/>
              </a:rPr>
              <a:t>Übungen genutzt</a:t>
            </a:r>
          </a:p>
        </p:txBody>
      </p:sp>
      <p:pic>
        <p:nvPicPr>
          <p:cNvPr id="25602" name="Picture 2" descr="http://www.nw-news.de/_em_daten/_dpa/2011/08/24/110824_1007_yout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51" y="2661510"/>
            <a:ext cx="2534829" cy="20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108486" y="5395863"/>
            <a:ext cx="77373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solidFill>
                  <a:prstClr val="black"/>
                </a:solidFill>
                <a:latin typeface="Frutiger LT 55 Roman" pitchFamily="34" charset="0"/>
              </a:rPr>
              <a:t>Vorlesungsbesuche gingen </a:t>
            </a:r>
            <a:r>
              <a:rPr lang="de-DE" sz="2200" dirty="0">
                <a:solidFill>
                  <a:prstClr val="black"/>
                </a:solidFill>
                <a:latin typeface="Frutiger LT 55 Roman" pitchFamily="34" charset="0"/>
              </a:rPr>
              <a:t>deutlich zurück, Evaluationen zeigen aber </a:t>
            </a:r>
            <a:r>
              <a:rPr lang="de-DE" sz="2200" dirty="0" smtClean="0">
                <a:solidFill>
                  <a:prstClr val="black"/>
                </a:solidFill>
                <a:latin typeface="Frutiger LT 55 Roman" pitchFamily="34" charset="0"/>
              </a:rPr>
              <a:t>gestiegenen Lehrer-Lerner Austausch und hohe Lerneffekte</a:t>
            </a:r>
            <a:endParaRPr lang="de-DE" sz="2200" dirty="0">
              <a:solidFill>
                <a:prstClr val="black"/>
              </a:solidFill>
              <a:latin typeface="Frutiger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13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74639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Maßnahmen und Wirksamkeit</a:t>
            </a:r>
          </a:p>
          <a:p>
            <a:r>
              <a:rPr lang="de-DE" b="1" dirty="0" smtClean="0">
                <a:latin typeface="Frutiger LT 55 Roman" pitchFamily="34" charset="0"/>
              </a:rPr>
              <a:t>Video-Podcasts</a:t>
            </a:r>
            <a:endParaRPr lang="de-DE" dirty="0" smtClean="0">
              <a:latin typeface="Frutiger LT 45 Light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79" y="2308324"/>
            <a:ext cx="2880917" cy="284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15616" y="2564904"/>
            <a:ext cx="504056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Psychologe Prof. Andy Field, University </a:t>
            </a:r>
            <a:r>
              <a:rPr lang="de-DE" sz="2200" dirty="0" err="1" smtClean="0">
                <a:latin typeface="Frutiger LT 55 Roman" pitchFamily="34" charset="0"/>
              </a:rPr>
              <a:t>of</a:t>
            </a:r>
            <a:r>
              <a:rPr lang="de-DE" sz="2200" dirty="0" smtClean="0">
                <a:latin typeface="Frutiger LT 55 Roman" pitchFamily="34" charset="0"/>
              </a:rPr>
              <a:t> Sussex, veröffentlicht </a:t>
            </a:r>
            <a:r>
              <a:rPr lang="de-DE" sz="2200" dirty="0">
                <a:latin typeface="Frutiger LT 55 Roman" pitchFamily="34" charset="0"/>
              </a:rPr>
              <a:t>seine </a:t>
            </a:r>
            <a:r>
              <a:rPr lang="de-DE" sz="2200" dirty="0" smtClean="0">
                <a:latin typeface="Frutiger LT 55 Roman" pitchFamily="34" charset="0"/>
              </a:rPr>
              <a:t>Statistikvorlesungen per Video-Podcast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Zusätzlich werden Handouts und </a:t>
            </a:r>
            <a:r>
              <a:rPr lang="de-DE" sz="2200" dirty="0" err="1" smtClean="0">
                <a:latin typeface="Frutiger LT 55 Roman" pitchFamily="34" charset="0"/>
              </a:rPr>
              <a:t>Tutorials</a:t>
            </a:r>
            <a:r>
              <a:rPr lang="de-DE" sz="2200" dirty="0" smtClean="0">
                <a:latin typeface="Frutiger LT 55 Roman" pitchFamily="34" charset="0"/>
              </a:rPr>
              <a:t> in schriftlicher Form angeboten</a:t>
            </a:r>
          </a:p>
        </p:txBody>
      </p:sp>
      <p:sp>
        <p:nvSpPr>
          <p:cNvPr id="7" name="Rechteck 6"/>
          <p:cNvSpPr/>
          <p:nvPr/>
        </p:nvSpPr>
        <p:spPr>
          <a:xfrm>
            <a:off x="1108486" y="5395863"/>
            <a:ext cx="77373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solidFill>
                  <a:prstClr val="black"/>
                </a:solidFill>
                <a:latin typeface="Frutiger LT 55 Roman" pitchFamily="34" charset="0"/>
              </a:rPr>
              <a:t>Klausurnoten haben sich homogenisiert, Studieren-</a:t>
            </a:r>
            <a:r>
              <a:rPr lang="de-DE" sz="2200" dirty="0" err="1" smtClean="0">
                <a:solidFill>
                  <a:prstClr val="black"/>
                </a:solidFill>
                <a:latin typeface="Frutiger LT 55 Roman" pitchFamily="34" charset="0"/>
              </a:rPr>
              <a:t>denzufriedenheit</a:t>
            </a:r>
            <a:r>
              <a:rPr lang="de-DE" sz="2200" dirty="0" smtClean="0">
                <a:solidFill>
                  <a:prstClr val="black"/>
                </a:solidFill>
                <a:latin typeface="Frutiger LT 55 Roman" pitchFamily="34" charset="0"/>
              </a:rPr>
              <a:t> ist deutlich gestiegen, ebenso wie Selbstauskünfte über den Lerngewinn</a:t>
            </a:r>
            <a:endParaRPr lang="de-DE" sz="2200" dirty="0">
              <a:solidFill>
                <a:prstClr val="black"/>
              </a:solidFill>
              <a:latin typeface="Frutiger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68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74639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Maßnahmen und Wirksamkeit</a:t>
            </a:r>
          </a:p>
          <a:p>
            <a:r>
              <a:rPr lang="de-DE" b="1" dirty="0" err="1" smtClean="0">
                <a:latin typeface="Frutiger LT 55 Roman" pitchFamily="34" charset="0"/>
              </a:rPr>
              <a:t>Gaussian</a:t>
            </a:r>
            <a:r>
              <a:rPr lang="de-DE" b="1" dirty="0" smtClean="0">
                <a:latin typeface="Frutiger LT 55 Roman" pitchFamily="34" charset="0"/>
              </a:rPr>
              <a:t> </a:t>
            </a:r>
            <a:r>
              <a:rPr lang="de-DE" b="1" dirty="0" err="1" smtClean="0">
                <a:latin typeface="Frutiger LT 55 Roman" pitchFamily="34" charset="0"/>
              </a:rPr>
              <a:t>Hangout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564904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Anteil an Beratungen und externen Beratungen steigt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7179941" cy="368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884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/>
        </p:nvSpPr>
        <p:spPr>
          <a:xfrm>
            <a:off x="1098352" y="2437725"/>
            <a:ext cx="74888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Was in der Lehre nicht alles zu wollen ist: </a:t>
            </a:r>
            <a:r>
              <a:rPr lang="de-DE" sz="2200" dirty="0" smtClean="0">
                <a:latin typeface="Frutiger LT 55 Roman" pitchFamily="34" charset="0"/>
              </a:rPr>
              <a:t>Effizienz, Betreuung, Diversifikation, Vereinheitlichung, Motivation, Meta-Kompetenzen, Mitbestimmung, Flexibilität, Vernetzung, Individualität, </a:t>
            </a:r>
            <a:r>
              <a:rPr lang="de-DE" sz="2200" dirty="0" err="1" smtClean="0">
                <a:latin typeface="Frutiger LT 55 Roman" pitchFamily="34" charset="0"/>
              </a:rPr>
              <a:t>Adaptivität</a:t>
            </a:r>
            <a:r>
              <a:rPr lang="de-DE" sz="2200" dirty="0" smtClean="0">
                <a:latin typeface="Frutiger LT 55 Roman" pitchFamily="34" charset="0"/>
              </a:rPr>
              <a:t>, Multimedialität, Praxisrelevanz,  Spaß</a:t>
            </a:r>
            <a:endParaRPr lang="de-DE" sz="2200" b="1" dirty="0" smtClean="0">
              <a:solidFill>
                <a:srgbClr val="C00000"/>
              </a:solidFill>
              <a:latin typeface="Frutiger LT 55 Roman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63688" y="4475461"/>
            <a:ext cx="5688632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2000"/>
              </a:spcAft>
              <a:buClr>
                <a:srgbClr val="C00000"/>
              </a:buClr>
              <a:buFont typeface="+mj-lt"/>
              <a:buAutoNum type="arabicPeriod"/>
              <a:tabLst>
                <a:tab pos="4305300" algn="l"/>
              </a:tabLst>
            </a:pPr>
            <a:r>
              <a:rPr lang="de-DE" sz="2200" dirty="0" smtClean="0">
                <a:latin typeface="Frutiger LT 55 Roman" pitchFamily="34" charset="0"/>
              </a:rPr>
              <a:t>Wissensvermittlung	</a:t>
            </a: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Kopf</a:t>
            </a:r>
            <a:endParaRPr lang="de-DE" sz="2200" b="1" dirty="0">
              <a:solidFill>
                <a:srgbClr val="C00000"/>
              </a:solidFill>
              <a:latin typeface="Frutiger LT 55 Roman" pitchFamily="34" charset="0"/>
            </a:endParaRPr>
          </a:p>
          <a:p>
            <a:pPr marL="457200" lvl="0" indent="-457200">
              <a:spcAft>
                <a:spcPts val="2000"/>
              </a:spcAft>
              <a:buClr>
                <a:srgbClr val="C00000"/>
              </a:buClr>
              <a:buFont typeface="+mj-lt"/>
              <a:buAutoNum type="arabicPeriod"/>
              <a:tabLst>
                <a:tab pos="4305300" algn="l"/>
              </a:tabLst>
            </a:pPr>
            <a:r>
              <a:rPr lang="de-DE" sz="2200" dirty="0" smtClean="0">
                <a:latin typeface="Frutiger LT 55 Roman" pitchFamily="34" charset="0"/>
              </a:rPr>
              <a:t>Anwendungskompetenz	</a:t>
            </a: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Hand</a:t>
            </a:r>
            <a:endParaRPr lang="de-DE" sz="2200" b="1" dirty="0">
              <a:solidFill>
                <a:srgbClr val="C00000"/>
              </a:solidFill>
              <a:latin typeface="Frutiger LT 55 Roman" pitchFamily="34" charset="0"/>
            </a:endParaRPr>
          </a:p>
          <a:p>
            <a:pPr marL="457200" lvl="0" indent="-457200">
              <a:spcAft>
                <a:spcPts val="2000"/>
              </a:spcAft>
              <a:buClr>
                <a:srgbClr val="C00000"/>
              </a:buClr>
              <a:buFont typeface="+mj-lt"/>
              <a:buAutoNum type="arabicPeriod"/>
              <a:tabLst>
                <a:tab pos="4305300" algn="l"/>
              </a:tabLst>
            </a:pPr>
            <a:r>
              <a:rPr lang="de-DE" sz="2200" dirty="0" smtClean="0">
                <a:latin typeface="Frutiger LT 55 Roman" pitchFamily="34" charset="0"/>
              </a:rPr>
              <a:t>Interesse/Begeisterung	</a:t>
            </a: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Herz</a:t>
            </a:r>
            <a:endParaRPr lang="de-DE" sz="2200" b="1" dirty="0">
              <a:solidFill>
                <a:srgbClr val="C00000"/>
              </a:solidFill>
              <a:latin typeface="Frutiger LT 55 Roman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12436" y="6171401"/>
            <a:ext cx="54572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 smtClean="0"/>
              <a:t>Begeisterung ist Voraussetzung und Folge der ersten beiden</a:t>
            </a:r>
            <a:endParaRPr lang="de-DE" sz="1700" dirty="0"/>
          </a:p>
        </p:txBody>
      </p:sp>
      <p:sp>
        <p:nvSpPr>
          <p:cNvPr id="10" name="Textfeld 9"/>
          <p:cNvSpPr txBox="1"/>
          <p:nvPr/>
        </p:nvSpPr>
        <p:spPr>
          <a:xfrm>
            <a:off x="1155094" y="1147971"/>
            <a:ext cx="64347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C4122F"/>
                </a:solidFill>
                <a:latin typeface="Frutiger LT 55 Roman" pitchFamily="34" charset="0"/>
              </a:rPr>
              <a:t>Exzellente </a:t>
            </a:r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Hochschullehre</a:t>
            </a:r>
          </a:p>
          <a:p>
            <a:r>
              <a:rPr lang="de-DE" b="1" dirty="0" smtClean="0">
                <a:latin typeface="Frutiger LT 55 Roman" pitchFamily="34" charset="0"/>
              </a:rPr>
              <a:t>Leitlinien und Ziele</a:t>
            </a:r>
            <a:endParaRPr lang="de-DE" dirty="0" smtClean="0">
              <a:latin typeface="Frutiger LT 45 Light" pitchFamily="34" charset="0"/>
            </a:endParaRPr>
          </a:p>
        </p:txBody>
      </p:sp>
      <p:pic>
        <p:nvPicPr>
          <p:cNvPr id="7170" name="Picture 2" descr="http://www.gs-pestalozzi-burg.bildung-lsa.de/chronik/images/pestalozz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1324" y="4475461"/>
            <a:ext cx="1195388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6012160" y="4475461"/>
            <a:ext cx="1029320" cy="1714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712888" y="5541562"/>
            <a:ext cx="5328592" cy="6480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915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7" grpId="0"/>
      <p:bldP spid="8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74639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Maßnahmen und Wirksamkeit</a:t>
            </a:r>
          </a:p>
          <a:p>
            <a:r>
              <a:rPr lang="de-DE" b="1" dirty="0" err="1" smtClean="0">
                <a:latin typeface="Frutiger LT 55 Roman" pitchFamily="34" charset="0"/>
              </a:rPr>
              <a:t>Twitter</a:t>
            </a:r>
            <a:r>
              <a:rPr lang="de-DE" b="1" dirty="0" smtClean="0">
                <a:latin typeface="Frutiger LT 55 Roman" pitchFamily="34" charset="0"/>
              </a:rPr>
              <a:t> Kanal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564904"/>
            <a:ext cx="4608512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Psychologin Dr. Maria Konto-</a:t>
            </a:r>
            <a:r>
              <a:rPr lang="de-DE" sz="2200" dirty="0" err="1" smtClean="0">
                <a:latin typeface="Frutiger LT 55 Roman" pitchFamily="34" charset="0"/>
              </a:rPr>
              <a:t>gianni</a:t>
            </a:r>
            <a:r>
              <a:rPr lang="de-DE" sz="2200" dirty="0" smtClean="0">
                <a:latin typeface="Frutiger LT 55 Roman" pitchFamily="34" charset="0"/>
              </a:rPr>
              <a:t>, Nottingham Trent University, führt Seminare zur Gesundheitspsychologie per </a:t>
            </a:r>
            <a:r>
              <a:rPr lang="de-DE" sz="2200" dirty="0" err="1" smtClean="0">
                <a:latin typeface="Frutiger LT 55 Roman" pitchFamily="34" charset="0"/>
              </a:rPr>
              <a:t>Twitter</a:t>
            </a:r>
            <a:r>
              <a:rPr lang="de-DE" sz="2200" dirty="0" smtClean="0">
                <a:latin typeface="Frutiger LT 55 Roman" pitchFamily="34" charset="0"/>
              </a:rPr>
              <a:t> durch</a:t>
            </a:r>
          </a:p>
          <a:p>
            <a:pPr marL="342900" indent="-342900">
              <a:spcAft>
                <a:spcPts val="1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Seminarinhalte werden </a:t>
            </a:r>
            <a:r>
              <a:rPr lang="de-DE" sz="2200" dirty="0" err="1" smtClean="0">
                <a:latin typeface="Frutiger LT 55 Roman" pitchFamily="34" charset="0"/>
              </a:rPr>
              <a:t>ver</a:t>
            </a:r>
            <a:r>
              <a:rPr lang="de-DE" sz="2200" dirty="0" smtClean="0">
                <a:latin typeface="Frutiger LT 55 Roman" pitchFamily="34" charset="0"/>
              </a:rPr>
              <a:t>-geben, vorbereitet und zu den „Seminarterminen“ diskutiert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7"/>
          <a:stretch/>
        </p:blipFill>
        <p:spPr bwMode="auto">
          <a:xfrm>
            <a:off x="5823024" y="2408064"/>
            <a:ext cx="32066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108486" y="5633372"/>
            <a:ext cx="7737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err="1" smtClean="0">
                <a:solidFill>
                  <a:prstClr val="black"/>
                </a:solidFill>
                <a:latin typeface="Frutiger LT 55 Roman" pitchFamily="34" charset="0"/>
              </a:rPr>
              <a:t>Kontogianni</a:t>
            </a:r>
            <a:r>
              <a:rPr lang="de-DE" sz="2200" dirty="0" smtClean="0">
                <a:solidFill>
                  <a:prstClr val="black"/>
                </a:solidFill>
                <a:latin typeface="Frutiger LT 55 Roman" pitchFamily="34" charset="0"/>
              </a:rPr>
              <a:t> wählt Themen aus, koordiniert die Vorbereitungen und moderiert die Diskussion</a:t>
            </a:r>
            <a:endParaRPr lang="de-DE" sz="2200" dirty="0">
              <a:solidFill>
                <a:prstClr val="black"/>
              </a:solidFill>
              <a:latin typeface="Frutiger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90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74639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Maßnahmen und Wirksamkeit</a:t>
            </a:r>
          </a:p>
          <a:p>
            <a:r>
              <a:rPr lang="de-DE" b="1" dirty="0" err="1" smtClean="0">
                <a:latin typeface="Frutiger LT 55 Roman" pitchFamily="34" charset="0"/>
              </a:rPr>
              <a:t>Twitter</a:t>
            </a:r>
            <a:r>
              <a:rPr lang="de-DE" b="1" dirty="0" smtClean="0">
                <a:latin typeface="Frutiger LT 55 Roman" pitchFamily="34" charset="0"/>
              </a:rPr>
              <a:t> Kanal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564904"/>
            <a:ext cx="77302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Beteiligung der einzelnen Studierenden ist im </a:t>
            </a:r>
            <a:r>
              <a:rPr lang="de-DE" sz="2200" dirty="0" err="1" smtClean="0">
                <a:latin typeface="Frutiger LT 55 Roman" pitchFamily="34" charset="0"/>
              </a:rPr>
              <a:t>Twitter</a:t>
            </a:r>
            <a:r>
              <a:rPr lang="de-DE" sz="2200" dirty="0" smtClean="0">
                <a:latin typeface="Frutiger LT 55 Roman" pitchFamily="34" charset="0"/>
              </a:rPr>
              <a:t>-Seminar höher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Gruppengefühl, Interaktion und</a:t>
            </a:r>
            <a:br>
              <a:rPr lang="de-DE" sz="2200" dirty="0" smtClean="0">
                <a:latin typeface="Frutiger LT 55 Roman" pitchFamily="34" charset="0"/>
              </a:rPr>
            </a:br>
            <a:r>
              <a:rPr lang="de-DE" sz="2200" dirty="0" smtClean="0">
                <a:latin typeface="Frutiger LT 55 Roman" pitchFamily="34" charset="0"/>
              </a:rPr>
              <a:t>Spaß sind größer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Vorbereitung (Lesen der</a:t>
            </a:r>
            <a:br>
              <a:rPr lang="de-DE" sz="2200" dirty="0" smtClean="0">
                <a:latin typeface="Frutiger LT 55 Roman" pitchFamily="34" charset="0"/>
              </a:rPr>
            </a:br>
            <a:r>
              <a:rPr lang="de-DE" sz="2200" dirty="0" smtClean="0">
                <a:latin typeface="Frutiger LT 55 Roman" pitchFamily="34" charset="0"/>
              </a:rPr>
              <a:t>Materialien) ist intensiver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Klausurnoten der </a:t>
            </a:r>
            <a:r>
              <a:rPr lang="de-DE" sz="2200" dirty="0" err="1" smtClean="0">
                <a:latin typeface="Frutiger LT 55 Roman" pitchFamily="34" charset="0"/>
              </a:rPr>
              <a:t>Twitter</a:t>
            </a:r>
            <a:r>
              <a:rPr lang="de-DE" sz="2200" dirty="0" smtClean="0">
                <a:latin typeface="Frutiger LT 55 Roman" pitchFamily="34" charset="0"/>
              </a:rPr>
              <a:t>-</a:t>
            </a:r>
            <a:br>
              <a:rPr lang="de-DE" sz="2200" dirty="0" smtClean="0">
                <a:latin typeface="Frutiger LT 55 Roman" pitchFamily="34" charset="0"/>
              </a:rPr>
            </a:br>
            <a:r>
              <a:rPr lang="de-DE" sz="2200" dirty="0" smtClean="0">
                <a:latin typeface="Frutiger LT 55 Roman" pitchFamily="34" charset="0"/>
              </a:rPr>
              <a:t>Teilnehmer sind besser!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11" y="3140967"/>
            <a:ext cx="2750853" cy="346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864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377539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Resümee</a:t>
            </a:r>
          </a:p>
          <a:p>
            <a:r>
              <a:rPr lang="de-DE" b="1" dirty="0" smtClean="0">
                <a:latin typeface="Frutiger LT 55 Roman" pitchFamily="34" charset="0"/>
              </a:rPr>
              <a:t>Chancen und Herausforderungen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564904"/>
            <a:ext cx="7674272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Diversifizierte Lernkanäle erlauben</a:t>
            </a:r>
            <a:br>
              <a:rPr lang="de-DE" sz="2200" dirty="0" smtClean="0">
                <a:latin typeface="Frutiger LT 55 Roman" pitchFamily="34" charset="0"/>
              </a:rPr>
            </a:br>
            <a:r>
              <a:rPr lang="de-DE" sz="2200" dirty="0" smtClean="0">
                <a:latin typeface="Frutiger LT 55 Roman" pitchFamily="34" charset="0"/>
              </a:rPr>
              <a:t>selbstorganisiertes Studieren bei</a:t>
            </a:r>
            <a:br>
              <a:rPr lang="de-DE" sz="2200" dirty="0" smtClean="0">
                <a:latin typeface="Frutiger LT 55 Roman" pitchFamily="34" charset="0"/>
              </a:rPr>
            </a:br>
            <a:r>
              <a:rPr lang="de-DE" sz="2200" dirty="0" smtClean="0">
                <a:latin typeface="Frutiger LT 55 Roman" pitchFamily="34" charset="0"/>
              </a:rPr>
              <a:t>hoher Zeitflexibilität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YouTube &amp; Soziale Netzwerke leisten eine nachhaltige Dokumentation auch „flüchtiger“ Lerninhalte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Interaktion und Kooperation mit den Studierenden fördert deren Interesse und Motivation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Stetiger Austausch ist ein Selbstläufer für eigenes QM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Positive Lern-/Wissenseffekte sind messbar</a:t>
            </a:r>
          </a:p>
        </p:txBody>
      </p:sp>
      <p:pic>
        <p:nvPicPr>
          <p:cNvPr id="30722" name="Picture 2" descr="C:\Users\Default.Default-PC01\Desktop\1335959904_plus_add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63440"/>
            <a:ext cx="1193552" cy="119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75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377539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Resümee</a:t>
            </a:r>
          </a:p>
          <a:p>
            <a:r>
              <a:rPr lang="de-DE" b="1" dirty="0" smtClean="0">
                <a:latin typeface="Frutiger LT 55 Roman" pitchFamily="34" charset="0"/>
              </a:rPr>
              <a:t>Chancen und Herausforderungen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564904"/>
            <a:ext cx="7344816" cy="348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Wirksamkeit zum Teil weiterhin unklar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Datenschutz und Kontrollierbarkeit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Teilweise beliebig hoher Aufwand für</a:t>
            </a:r>
            <a:br>
              <a:rPr lang="de-DE" sz="2200" dirty="0" smtClean="0">
                <a:latin typeface="Frutiger LT 55 Roman" pitchFamily="34" charset="0"/>
              </a:rPr>
            </a:br>
            <a:r>
              <a:rPr lang="de-DE" sz="2200" dirty="0" smtClean="0">
                <a:latin typeface="Frutiger LT 55 Roman" pitchFamily="34" charset="0"/>
              </a:rPr>
              <a:t>den Dozierenden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Einzelmaßnahmen oder Lehrkonzept?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Computer </a:t>
            </a:r>
            <a:r>
              <a:rPr lang="de-DE" sz="2200" dirty="0" err="1" smtClean="0">
                <a:latin typeface="Frutiger LT 55 Roman" pitchFamily="34" charset="0"/>
              </a:rPr>
              <a:t>Literacy</a:t>
            </a:r>
            <a:r>
              <a:rPr lang="de-DE" sz="2200" dirty="0" smtClean="0">
                <a:latin typeface="Frutiger LT 55 Roman" pitchFamily="34" charset="0"/>
              </a:rPr>
              <a:t>: noch eine Zugangsbarriere zu Bildung?</a:t>
            </a:r>
          </a:p>
        </p:txBody>
      </p:sp>
      <p:pic>
        <p:nvPicPr>
          <p:cNvPr id="31746" name="Picture 2" descr="C:\Users\Default.Default-PC01\Desktop\1335960459_minus_remove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58256"/>
            <a:ext cx="1209204" cy="12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86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 rot="16200000">
            <a:off x="-767335" y="4447854"/>
            <a:ext cx="424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600"/>
              </a:spcAft>
              <a:buClr>
                <a:srgbClr val="C00000"/>
              </a:buClr>
            </a:pPr>
            <a:r>
              <a:rPr lang="de-DE" sz="1600" dirty="0" smtClean="0">
                <a:latin typeface="Frutiger LT 57 Cn" pitchFamily="34" charset="0"/>
              </a:rPr>
              <a:t>Konsequenzen </a:t>
            </a:r>
            <a:r>
              <a:rPr lang="de-DE" sz="1600" b="1" dirty="0" smtClean="0">
                <a:solidFill>
                  <a:srgbClr val="C00000"/>
                </a:solidFill>
                <a:latin typeface="Frutiger LT 57 Cn" pitchFamily="34" charset="0"/>
              </a:rPr>
              <a:t>schlechter</a:t>
            </a:r>
            <a:r>
              <a:rPr lang="de-DE" sz="1600" dirty="0" smtClean="0">
                <a:latin typeface="Frutiger LT 57 Cn" pitchFamily="34" charset="0"/>
              </a:rPr>
              <a:t> Hochschullehre</a:t>
            </a:r>
          </a:p>
        </p:txBody>
      </p:sp>
      <p:sp>
        <p:nvSpPr>
          <p:cNvPr id="7" name="Textfeld 6"/>
          <p:cNvSpPr txBox="1"/>
          <p:nvPr/>
        </p:nvSpPr>
        <p:spPr>
          <a:xfrm rot="16200000">
            <a:off x="3193105" y="4447854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600"/>
              </a:spcAft>
              <a:buClr>
                <a:srgbClr val="C00000"/>
              </a:buClr>
            </a:pPr>
            <a:r>
              <a:rPr lang="de-DE" sz="1600" dirty="0" smtClean="0">
                <a:latin typeface="Frutiger LT 57 Cn" pitchFamily="34" charset="0"/>
              </a:rPr>
              <a:t>Konsequenzen </a:t>
            </a:r>
            <a:r>
              <a:rPr lang="de-DE" sz="1600" b="1" dirty="0" smtClean="0">
                <a:solidFill>
                  <a:srgbClr val="C00000"/>
                </a:solidFill>
                <a:latin typeface="Frutiger LT 57 Cn" pitchFamily="34" charset="0"/>
              </a:rPr>
              <a:t>ausgezeichneter</a:t>
            </a:r>
            <a:r>
              <a:rPr lang="de-DE" sz="1600" dirty="0" smtClean="0">
                <a:latin typeface="Frutiger LT 57 Cn" pitchFamily="34" charset="0"/>
              </a:rPr>
              <a:t> Hochschullehre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55094" y="1147971"/>
            <a:ext cx="64347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C4122F"/>
                </a:solidFill>
                <a:latin typeface="Frutiger LT 55 Roman" pitchFamily="34" charset="0"/>
              </a:rPr>
              <a:t>Exzellente </a:t>
            </a:r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Hochschullehre</a:t>
            </a:r>
          </a:p>
          <a:p>
            <a:r>
              <a:rPr lang="de-DE" b="1" dirty="0" smtClean="0">
                <a:latin typeface="Frutiger LT 55 Roman" pitchFamily="34" charset="0"/>
              </a:rPr>
              <a:t>Leitlinien und Ziele</a:t>
            </a:r>
            <a:endParaRPr lang="de-DE" dirty="0" smtClean="0">
              <a:latin typeface="Frutiger LT 45 Light" pitchFamily="34" charset="0"/>
            </a:endParaRPr>
          </a:p>
        </p:txBody>
      </p:sp>
      <p:pic>
        <p:nvPicPr>
          <p:cNvPr id="9" name="Picture 3" descr="D:\Projekte\mainz\Vortraege\DiesLegendi2012\hoersaal_pics\IMG_3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8" t="-17" r="11667" b="17"/>
          <a:stretch/>
        </p:blipFill>
        <p:spPr bwMode="auto">
          <a:xfrm>
            <a:off x="1543193" y="2564904"/>
            <a:ext cx="3362373" cy="36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rojekte\mainz\Vortraege\DiesLegendi2012\hoersaal_pics\IMG_30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5" r="11411"/>
          <a:stretch/>
        </p:blipFill>
        <p:spPr bwMode="auto">
          <a:xfrm>
            <a:off x="5519285" y="2564904"/>
            <a:ext cx="3387005" cy="36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8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64347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Exzellente Hochschullehre</a:t>
            </a:r>
          </a:p>
          <a:p>
            <a:r>
              <a:rPr lang="de-DE" b="1" dirty="0" smtClean="0">
                <a:latin typeface="Frutiger LT 55 Roman" pitchFamily="34" charset="0"/>
              </a:rPr>
              <a:t>Der Weg zur/zum Ars </a:t>
            </a:r>
            <a:r>
              <a:rPr lang="de-DE" b="1" dirty="0" err="1" smtClean="0">
                <a:latin typeface="Frutiger LT 55 Roman" pitchFamily="34" charset="0"/>
              </a:rPr>
              <a:t>legendi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564904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2200" dirty="0" smtClean="0">
                <a:latin typeface="Frutiger LT 55 Roman" pitchFamily="34" charset="0"/>
              </a:rPr>
              <a:t>Der </a:t>
            </a: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Ars </a:t>
            </a:r>
            <a:r>
              <a:rPr lang="de-DE" sz="2200" b="1" dirty="0" err="1" smtClean="0">
                <a:solidFill>
                  <a:srgbClr val="C00000"/>
                </a:solidFill>
                <a:latin typeface="Frutiger LT 55 Roman" pitchFamily="34" charset="0"/>
              </a:rPr>
              <a:t>legendi</a:t>
            </a: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 Preis 2012</a:t>
            </a:r>
            <a:r>
              <a:rPr lang="de-DE" sz="2200" dirty="0" smtClean="0">
                <a:latin typeface="Frutiger LT 55 Roman" pitchFamily="34" charset="0"/>
              </a:rPr>
              <a:t> für exzellente Hochschullehre in den Sozialwissenschaften wurde vergeben für Aspekte wie</a:t>
            </a:r>
            <a:endParaRPr lang="de-DE" sz="2200" b="1" dirty="0" smtClean="0">
              <a:solidFill>
                <a:srgbClr val="C00000"/>
              </a:solidFill>
              <a:latin typeface="Frutiger LT 55 Roman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98352" y="4165917"/>
            <a:ext cx="74888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>
                <a:latin typeface="Frutiger LT 55 Roman" pitchFamily="34" charset="0"/>
              </a:rPr>
              <a:t>Nutzung Neuer </a:t>
            </a:r>
            <a:r>
              <a:rPr lang="de-DE" sz="2200" dirty="0" smtClean="0">
                <a:latin typeface="Frutiger LT 55 Roman" pitchFamily="34" charset="0"/>
              </a:rPr>
              <a:t>Medien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Einbindung Sozialer Netzwerke in die Lehre</a:t>
            </a:r>
            <a:endParaRPr lang="de-DE" sz="2200" b="1" dirty="0" smtClean="0">
              <a:solidFill>
                <a:srgbClr val="C00000"/>
              </a:solidFill>
              <a:latin typeface="Frutiger LT 55 Roman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Praxisorientierte, </a:t>
            </a:r>
            <a:r>
              <a:rPr lang="de-DE" sz="2200" dirty="0" err="1" smtClean="0">
                <a:latin typeface="Frutiger LT 55 Roman" pitchFamily="34" charset="0"/>
              </a:rPr>
              <a:t>multimethodale</a:t>
            </a:r>
            <a:r>
              <a:rPr lang="de-DE" sz="2200" dirty="0" smtClean="0">
                <a:latin typeface="Frutiger LT 55 Roman" pitchFamily="34" charset="0"/>
              </a:rPr>
              <a:t> Prüfungen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>
                <a:latin typeface="Frutiger LT 55 Roman" pitchFamily="34" charset="0"/>
              </a:rPr>
              <a:t>Individuelle Lern- und </a:t>
            </a:r>
            <a:r>
              <a:rPr lang="de-DE" sz="2200" dirty="0" smtClean="0">
                <a:latin typeface="Frutiger LT 55 Roman" pitchFamily="34" charset="0"/>
              </a:rPr>
              <a:t>Betreuungsumgebungen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Demokratisierung und studentische Mitbestimmung in der Lehre</a:t>
            </a:r>
          </a:p>
        </p:txBody>
      </p:sp>
      <p:pic>
        <p:nvPicPr>
          <p:cNvPr id="4100" name="Picture 4" descr="N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11429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ontakt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07" y="2924944"/>
            <a:ext cx="111736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Projekte\mainz\Antraege_Bewerbungen\ArsLegendi_2012\arslegendi_seal_of_approv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04" y="181091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9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4" y="1147971"/>
            <a:ext cx="64347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Exzellente Hochschullehre</a:t>
            </a:r>
          </a:p>
          <a:p>
            <a:r>
              <a:rPr lang="de-DE" b="1" dirty="0" smtClean="0">
                <a:latin typeface="Frutiger LT 55 Roman" pitchFamily="34" charset="0"/>
              </a:rPr>
              <a:t>Ars </a:t>
            </a:r>
            <a:r>
              <a:rPr lang="de-DE" b="1" dirty="0" err="1" smtClean="0">
                <a:latin typeface="Frutiger LT 55 Roman" pitchFamily="34" charset="0"/>
              </a:rPr>
              <a:t>legendi</a:t>
            </a:r>
            <a:r>
              <a:rPr lang="de-DE" b="1" dirty="0" smtClean="0">
                <a:latin typeface="Frutiger LT 55 Roman" pitchFamily="34" charset="0"/>
              </a:rPr>
              <a:t> oder nicht einmal ein Blumentopf?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15616" y="2564904"/>
            <a:ext cx="734481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6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Hochschullehre kostet die Dozierenden zwei Dinge:</a:t>
            </a:r>
            <a:br>
              <a:rPr lang="de-DE" sz="2200" dirty="0" smtClean="0">
                <a:latin typeface="Frutiger LT 55 Roman" pitchFamily="34" charset="0"/>
              </a:rPr>
            </a:br>
            <a:r>
              <a:rPr lang="de-DE" sz="2200" dirty="0" smtClean="0">
                <a:latin typeface="Frutiger LT 55 Roman" pitchFamily="34" charset="0"/>
              </a:rPr>
              <a:t/>
            </a:r>
            <a:br>
              <a:rPr lang="de-DE" sz="2200" dirty="0" smtClean="0">
                <a:latin typeface="Frutiger LT 55 Roman" pitchFamily="34" charset="0"/>
              </a:rPr>
            </a:br>
            <a:r>
              <a:rPr lang="de-DE" sz="2200" dirty="0" smtClean="0">
                <a:latin typeface="Frutiger LT 55 Roman" pitchFamily="34" charset="0"/>
              </a:rPr>
              <a:t>	</a:t>
            </a:r>
            <a:r>
              <a:rPr lang="de-DE" sz="2200" dirty="0">
                <a:latin typeface="Frutiger LT 55 Roman" pitchFamily="34" charset="0"/>
              </a:rPr>
              <a:t> </a:t>
            </a:r>
            <a:r>
              <a:rPr lang="de-DE" sz="2200" dirty="0" smtClean="0">
                <a:latin typeface="Frutiger LT 55 Roman" pitchFamily="34" charset="0"/>
              </a:rPr>
              <a:t>      </a:t>
            </a:r>
            <a:r>
              <a:rPr lang="de-DE" sz="4500" dirty="0" smtClean="0">
                <a:solidFill>
                  <a:srgbClr val="C00000"/>
                </a:solidFill>
                <a:latin typeface="Arial Black" pitchFamily="34" charset="0"/>
              </a:rPr>
              <a:t>Zeit   &amp;   Geld</a:t>
            </a:r>
            <a:br>
              <a:rPr lang="de-DE" sz="45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de-DE" sz="1200" dirty="0" smtClean="0">
              <a:latin typeface="Arial Black" pitchFamily="34" charset="0"/>
            </a:endParaRPr>
          </a:p>
          <a:p>
            <a:pPr marL="342900" indent="-342900">
              <a:spcAft>
                <a:spcPts val="16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Ein Übermaß an beidem ist wünschbar, der Mangel eher die Regel</a:t>
            </a:r>
          </a:p>
          <a:p>
            <a:pPr marL="342900" indent="-342900">
              <a:spcAft>
                <a:spcPts val="16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Exzellenz in der Lehre muss ökonomisch bleiben</a:t>
            </a:r>
          </a:p>
          <a:p>
            <a:pPr marL="342900" indent="-342900">
              <a:spcAft>
                <a:spcPts val="16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Prämisse:</a:t>
            </a:r>
            <a:r>
              <a:rPr lang="de-DE" sz="2200" dirty="0" smtClean="0">
                <a:latin typeface="Frutiger LT 55 Roman" pitchFamily="34" charset="0"/>
              </a:rPr>
              <a:t> Nutzung existierender Lösungen bei der Umsetzung moderner Hochschullehre</a:t>
            </a:r>
          </a:p>
        </p:txBody>
      </p:sp>
    </p:spTree>
    <p:extLst>
      <p:ext uri="{BB962C8B-B14F-4D97-AF65-F5344CB8AC3E}">
        <p14:creationId xmlns:p14="http://schemas.microsoft.com/office/powerpoint/2010/main" val="3173483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kgabb.de/Blog/wp-content/uploads/2011/10/w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19192"/>
            <a:ext cx="916610" cy="9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rojekte\mainz\Misc\Website\icons\mail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56" y="4302212"/>
            <a:ext cx="562238" cy="5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55094" y="1147971"/>
            <a:ext cx="6178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Moderne Hochschullehre</a:t>
            </a:r>
          </a:p>
          <a:p>
            <a:r>
              <a:rPr lang="de-DE" b="1" dirty="0" smtClean="0">
                <a:latin typeface="Frutiger LT 55 Roman" pitchFamily="34" charset="0"/>
              </a:rPr>
              <a:t>Die Universität, Neue Medien &amp; Soziale Netzwerke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20072" y="4111080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de-DE" sz="2100" b="1" dirty="0" smtClean="0">
                <a:latin typeface="Frutiger LT 55 Roman" pitchFamily="34" charset="0"/>
              </a:rPr>
              <a:t>Studierende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55776" y="4111080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de-DE" sz="2100" b="1" dirty="0" smtClean="0">
                <a:latin typeface="Frutiger LT 55 Roman" pitchFamily="34" charset="0"/>
              </a:rPr>
              <a:t>Dozierende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2339752" y="3679032"/>
            <a:ext cx="4896544" cy="12961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076056" y="530236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de-DE" dirty="0" err="1" smtClean="0">
                <a:latin typeface="Frutiger LT 55 Roman" pitchFamily="34" charset="0"/>
              </a:rPr>
              <a:t>Alumni</a:t>
            </a:r>
            <a:endParaRPr lang="de-DE" dirty="0" smtClean="0">
              <a:latin typeface="Frutiger LT 55 Roman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35896" y="59492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de-DE" sz="2400" dirty="0" smtClean="0">
                <a:latin typeface="Frutiger LT 55 Roman" pitchFamily="34" charset="0"/>
              </a:rPr>
              <a:t>Bewerber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15616" y="2641303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de-DE" sz="2100" b="1" dirty="0" smtClean="0">
                <a:latin typeface="Frutiger LT 55 Roman" pitchFamily="34" charset="0"/>
              </a:rPr>
              <a:t>Verwaltung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660232" y="2352552"/>
            <a:ext cx="1944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2100" dirty="0" smtClean="0">
                <a:latin typeface="Frutiger LT 55 Roman" pitchFamily="34" charset="0"/>
              </a:rPr>
              <a:t>Öffentlichkeit</a:t>
            </a:r>
          </a:p>
          <a:p>
            <a:pPr>
              <a:buClr>
                <a:srgbClr val="C00000"/>
              </a:buClr>
            </a:pPr>
            <a:r>
              <a:rPr lang="de-DE" sz="1200" dirty="0" smtClean="0">
                <a:latin typeface="Frutiger LT 55 Roman" pitchFamily="34" charset="0"/>
              </a:rPr>
              <a:t>Fach- &amp; Laienpublikum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085232" y="2939271"/>
            <a:ext cx="3024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de-DE" sz="2500" cap="small" dirty="0" smtClean="0">
                <a:latin typeface="Frutiger LT 55 Roman" pitchFamily="34" charset="0"/>
              </a:rPr>
              <a:t>Hochschulleitung</a:t>
            </a:r>
          </a:p>
        </p:txBody>
      </p:sp>
      <p:pic>
        <p:nvPicPr>
          <p:cNvPr id="2051" name="Picture 3" descr="D:\Projekte\mainz\Misc\Website\icons\facebook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76" y="3420640"/>
            <a:ext cx="735317" cy="73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jekte\mainz\Misc\Website\icons\logo_gplus_new_nonalpha_gloss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14" y="5407224"/>
            <a:ext cx="569863" cy="5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ojekte\mainz\Misc\Website\icons\Twitter_gros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22" y="4714886"/>
            <a:ext cx="845791" cy="8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rojekte\mainz\Misc\Website\icons\1334399355_YouTube-Android-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88" y="3705572"/>
            <a:ext cx="964268" cy="96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fb295.uni-mainz.de/hiegl/wp-content/uploads/2008/06/zdvlogo_180_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70301"/>
            <a:ext cx="1080120" cy="60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feil nach links und rechts 14"/>
          <p:cNvSpPr/>
          <p:nvPr/>
        </p:nvSpPr>
        <p:spPr>
          <a:xfrm>
            <a:off x="4415284" y="4259188"/>
            <a:ext cx="792088" cy="138817"/>
          </a:xfrm>
          <a:prstGeom prst="leftRightArrow">
            <a:avLst/>
          </a:prstGeom>
          <a:solidFill>
            <a:srgbClr val="E1E1E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3805312" y="4466704"/>
            <a:ext cx="2033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de-DE" sz="1200" dirty="0" smtClean="0">
                <a:latin typeface="Frutiger LT 55 Roman" pitchFamily="34" charset="0"/>
              </a:rPr>
              <a:t>Lehren &amp; Lernen</a:t>
            </a:r>
          </a:p>
        </p:txBody>
      </p:sp>
    </p:spTree>
    <p:extLst>
      <p:ext uri="{BB962C8B-B14F-4D97-AF65-F5344CB8AC3E}">
        <p14:creationId xmlns:p14="http://schemas.microsoft.com/office/powerpoint/2010/main" val="307472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5042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Meine Hochschullehre</a:t>
            </a:r>
          </a:p>
          <a:p>
            <a:r>
              <a:rPr lang="de-DE" b="1" dirty="0" smtClean="0">
                <a:latin typeface="Frutiger LT 55 Roman" pitchFamily="34" charset="0"/>
              </a:rPr>
              <a:t>Soziale Netzwerke in der Abteilung Methodenlehre &amp; Statistik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98352" y="2437725"/>
            <a:ext cx="7030204" cy="359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2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Dozentennetzwerk auf Google+</a:t>
            </a:r>
          </a:p>
          <a:p>
            <a:pPr marL="342900" indent="-342900">
              <a:spcAft>
                <a:spcPts val="22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Tutorennetzwerk auf Facebook</a:t>
            </a:r>
          </a:p>
          <a:p>
            <a:pPr marL="342900" indent="-342900">
              <a:spcAft>
                <a:spcPts val="22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err="1" smtClean="0">
                <a:latin typeface="Frutiger LT 55 Roman" pitchFamily="34" charset="0"/>
              </a:rPr>
              <a:t>Twitter</a:t>
            </a:r>
            <a:r>
              <a:rPr lang="de-DE" sz="2200" dirty="0" smtClean="0">
                <a:latin typeface="Frutiger LT 55 Roman" pitchFamily="34" charset="0"/>
              </a:rPr>
              <a:t> Kanal</a:t>
            </a:r>
          </a:p>
          <a:p>
            <a:pPr marL="342900" indent="-342900">
              <a:spcAft>
                <a:spcPts val="22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Der „</a:t>
            </a:r>
            <a:r>
              <a:rPr lang="de-DE" sz="2200" dirty="0" err="1" smtClean="0">
                <a:latin typeface="Frutiger LT 55 Roman" pitchFamily="34" charset="0"/>
              </a:rPr>
              <a:t>Gaussian</a:t>
            </a:r>
            <a:r>
              <a:rPr lang="de-DE" sz="2200" dirty="0" smtClean="0">
                <a:latin typeface="Frutiger LT 55 Roman" pitchFamily="34" charset="0"/>
              </a:rPr>
              <a:t> </a:t>
            </a:r>
            <a:r>
              <a:rPr lang="de-DE" sz="2200" dirty="0" err="1" smtClean="0">
                <a:latin typeface="Frutiger LT 55 Roman" pitchFamily="34" charset="0"/>
              </a:rPr>
              <a:t>Hangout</a:t>
            </a:r>
            <a:r>
              <a:rPr lang="de-DE" sz="2200" dirty="0" smtClean="0">
                <a:latin typeface="Frutiger LT 55 Roman" pitchFamily="34" charset="0"/>
              </a:rPr>
              <a:t>“: Online-Sprechstunde und Live-</a:t>
            </a:r>
            <a:r>
              <a:rPr lang="de-DE" sz="2200" dirty="0" err="1" smtClean="0">
                <a:latin typeface="Frutiger LT 55 Roman" pitchFamily="34" charset="0"/>
              </a:rPr>
              <a:t>Tutoriat</a:t>
            </a:r>
            <a:endParaRPr lang="de-DE" sz="2200" dirty="0" smtClean="0">
              <a:latin typeface="Frutiger LT 55 Roman" pitchFamily="34" charset="0"/>
            </a:endParaRPr>
          </a:p>
          <a:p>
            <a:pPr marL="342900" indent="-342900">
              <a:spcAft>
                <a:spcPts val="22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YouTube Kanal mit Vorlesungsmitschnitten, „</a:t>
            </a:r>
            <a:r>
              <a:rPr lang="de-DE" sz="2200" dirty="0" err="1" smtClean="0">
                <a:latin typeface="Frutiger LT 55 Roman" pitchFamily="34" charset="0"/>
              </a:rPr>
              <a:t>Shorties</a:t>
            </a:r>
            <a:r>
              <a:rPr lang="de-DE" sz="2200" dirty="0" smtClean="0">
                <a:latin typeface="Frutiger LT 55 Roman" pitchFamily="34" charset="0"/>
              </a:rPr>
              <a:t>“ und anderen Video-Podcasts</a:t>
            </a:r>
          </a:p>
        </p:txBody>
      </p:sp>
      <p:pic>
        <p:nvPicPr>
          <p:cNvPr id="2051" name="Picture 3" descr="D:\Projekte\mainz\Misc\Website\icons\facebook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0" y="2924421"/>
            <a:ext cx="576587" cy="5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jekte\mainz\Misc\Website\icons\logo_gplus_new_nonalpha_gloss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88" y="2355081"/>
            <a:ext cx="569863" cy="5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ojekte\mainz\Misc\Website\icons\Twitter_gro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82168"/>
            <a:ext cx="638920" cy="6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rojekte\mainz\Misc\Website\icons\1334399355_YouTube-Android-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66" y="5275326"/>
            <a:ext cx="745962" cy="7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Projekte\mainz\Misc\Website\icons\logo_gplu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331" y="4221088"/>
            <a:ext cx="566117" cy="56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18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155093" y="1147971"/>
            <a:ext cx="75042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4122F"/>
                </a:solidFill>
                <a:latin typeface="Frutiger LT 55 Roman" pitchFamily="34" charset="0"/>
              </a:rPr>
              <a:t>Meine Hochschullehre</a:t>
            </a:r>
          </a:p>
          <a:p>
            <a:r>
              <a:rPr lang="de-DE" b="1" dirty="0" smtClean="0">
                <a:latin typeface="Frutiger LT 55 Roman" pitchFamily="34" charset="0"/>
              </a:rPr>
              <a:t>Konventionelleres in der Abteilung Methodenlehre &amp; Statistik</a:t>
            </a:r>
            <a:endParaRPr lang="de-DE" dirty="0" smtClean="0">
              <a:latin typeface="Frutiger LT 45 Light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98352" y="2437725"/>
            <a:ext cx="74888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>
                <a:latin typeface="Frutiger LT 55 Roman" pitchFamily="34" charset="0"/>
              </a:rPr>
              <a:t>Der </a:t>
            </a: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Kummerkasten</a:t>
            </a:r>
            <a:r>
              <a:rPr lang="de-DE" sz="2200" dirty="0">
                <a:latin typeface="Frutiger LT 55 Roman" pitchFamily="34" charset="0"/>
              </a:rPr>
              <a:t>:</a:t>
            </a:r>
            <a:r>
              <a:rPr lang="de-DE" sz="2200" dirty="0" smtClean="0">
                <a:latin typeface="Frutiger LT 55 Roman" pitchFamily="34" charset="0"/>
              </a:rPr>
              <a:t> </a:t>
            </a:r>
            <a:r>
              <a:rPr lang="de-DE" sz="2200" dirty="0">
                <a:latin typeface="Frutiger LT 55 Roman" pitchFamily="34" charset="0"/>
              </a:rPr>
              <a:t>anonyme Kommentarbox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>
                <a:latin typeface="Frutiger LT 55 Roman" pitchFamily="34" charset="0"/>
              </a:rPr>
              <a:t>Die </a:t>
            </a: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Rückschaubar</a:t>
            </a:r>
            <a:r>
              <a:rPr lang="de-DE" sz="2200" dirty="0" smtClean="0">
                <a:latin typeface="Frutiger LT 55 Roman" pitchFamily="34" charset="0"/>
              </a:rPr>
              <a:t>: </a:t>
            </a:r>
            <a:r>
              <a:rPr lang="de-DE" sz="2200" dirty="0" err="1">
                <a:latin typeface="Frutiger LT 55 Roman" pitchFamily="34" charset="0"/>
              </a:rPr>
              <a:t>Alumni</a:t>
            </a:r>
            <a:r>
              <a:rPr lang="de-DE" sz="2200" dirty="0">
                <a:latin typeface="Frutiger LT 55 Roman" pitchFamily="34" charset="0"/>
              </a:rPr>
              <a:t> Befragungen zu </a:t>
            </a:r>
            <a:r>
              <a:rPr lang="de-DE" sz="2200" dirty="0" smtClean="0">
                <a:latin typeface="Frutiger LT 55 Roman" pitchFamily="34" charset="0"/>
              </a:rPr>
              <a:t>Lehrinhalten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dirty="0" smtClean="0">
                <a:latin typeface="Frutiger LT 55 Roman" pitchFamily="34" charset="0"/>
              </a:rPr>
              <a:t>Die </a:t>
            </a:r>
            <a:r>
              <a:rPr lang="de-DE" sz="2200" b="1" dirty="0" smtClean="0">
                <a:solidFill>
                  <a:srgbClr val="C00000"/>
                </a:solidFill>
                <a:latin typeface="Frutiger LT 55 Roman" pitchFamily="34" charset="0"/>
              </a:rPr>
              <a:t>Werkzeugklausuren</a:t>
            </a:r>
            <a:r>
              <a:rPr lang="de-DE" sz="2200" dirty="0" smtClean="0">
                <a:latin typeface="Frutiger LT 55 Roman" pitchFamily="34" charset="0"/>
              </a:rPr>
              <a:t>: </a:t>
            </a:r>
            <a:r>
              <a:rPr lang="de-DE" sz="2200" dirty="0" err="1" smtClean="0">
                <a:latin typeface="Frutiger LT 55 Roman" pitchFamily="34" charset="0"/>
              </a:rPr>
              <a:t>multimethodale</a:t>
            </a:r>
            <a:r>
              <a:rPr lang="de-DE" sz="2200" dirty="0" smtClean="0">
                <a:latin typeface="Frutiger LT 55 Roman" pitchFamily="34" charset="0"/>
              </a:rPr>
              <a:t> Klausuren mit möglichst hoher ökologischer Validität</a:t>
            </a:r>
          </a:p>
          <a:p>
            <a:pPr marL="342900" indent="-342900">
              <a:spcAft>
                <a:spcPts val="2000"/>
              </a:spcAft>
              <a:buClr>
                <a:srgbClr val="C00000"/>
              </a:buClr>
              <a:buFont typeface="Wingdings" pitchFamily="2" charset="2"/>
              <a:buChar char="±"/>
            </a:pPr>
            <a:r>
              <a:rPr lang="de-DE" sz="2200" b="1" dirty="0" err="1" smtClean="0">
                <a:solidFill>
                  <a:srgbClr val="C00000"/>
                </a:solidFill>
                <a:latin typeface="Frutiger LT 55 Roman" pitchFamily="34" charset="0"/>
              </a:rPr>
              <a:t>Reviewserie</a:t>
            </a:r>
            <a:r>
              <a:rPr lang="de-DE" sz="2200" dirty="0" smtClean="0">
                <a:latin typeface="Frutiger LT 55 Roman" pitchFamily="34" charset="0"/>
              </a:rPr>
              <a:t> „Statistik mit Neuen Medien“ zur Förderung des Selbststudiums</a:t>
            </a:r>
          </a:p>
        </p:txBody>
      </p:sp>
    </p:spTree>
    <p:extLst>
      <p:ext uri="{BB962C8B-B14F-4D97-AF65-F5344CB8AC3E}">
        <p14:creationId xmlns:p14="http://schemas.microsoft.com/office/powerpoint/2010/main" val="922378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Microsoft Office PowerPoint</Application>
  <PresentationFormat>Bildschirmpräsentation (4:3)</PresentationFormat>
  <Paragraphs>188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Arial</vt:lpstr>
      <vt:lpstr>Frutiger LT 55 Roman</vt:lpstr>
      <vt:lpstr>Frutiger LT 45 Light</vt:lpstr>
      <vt:lpstr>Wingdings</vt:lpstr>
      <vt:lpstr>Calibri</vt:lpstr>
      <vt:lpstr>Arial Black</vt:lpstr>
      <vt:lpstr>Frutiger</vt:lpstr>
      <vt:lpstr>Frutiger LT 57 Cn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Malte Persike</dc:creator>
  <cp:lastModifiedBy>MM</cp:lastModifiedBy>
  <cp:revision>71</cp:revision>
  <dcterms:created xsi:type="dcterms:W3CDTF">2012-02-01T10:48:24Z</dcterms:created>
  <dcterms:modified xsi:type="dcterms:W3CDTF">2012-05-11T14:23:15Z</dcterms:modified>
</cp:coreProperties>
</file>