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62" r:id="rId3"/>
    <p:sldId id="264" r:id="rId4"/>
    <p:sldId id="265" r:id="rId5"/>
    <p:sldId id="266" r:id="rId6"/>
    <p:sldId id="267" r:id="rId7"/>
    <p:sldId id="273" r:id="rId8"/>
    <p:sldId id="268" r:id="rId9"/>
    <p:sldId id="271" r:id="rId10"/>
    <p:sldId id="269" r:id="rId11"/>
    <p:sldId id="272" r:id="rId12"/>
    <p:sldId id="270" r:id="rId13"/>
  </p:sldIdLst>
  <p:sldSz cx="9144000" cy="6858000" type="screen4x3"/>
  <p:notesSz cx="6805613" cy="99393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9" autoAdjust="0"/>
    <p:restoredTop sz="91417" autoAdjust="0"/>
  </p:normalViewPr>
  <p:slideViewPr>
    <p:cSldViewPr snapToObjects="1" showGuides="1">
      <p:cViewPr>
        <p:scale>
          <a:sx n="100" d="100"/>
          <a:sy n="100" d="100"/>
        </p:scale>
        <p:origin x="-1224" y="-156"/>
      </p:cViewPr>
      <p:guideLst>
        <p:guide orient="horz" pos="216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E26F-49E5-4339-BC8E-CC56DCDF018D}" type="datetimeFigureOut">
              <a:rPr lang="de-DE" smtClean="0"/>
              <a:t>14.03.2013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5F427-CE48-424E-94D1-9B0CA99C28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58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DBD96-2CB7-E94D-9791-D317E36F4502}" type="datetimeFigureOut">
              <a:rPr lang="de-DE" smtClean="0"/>
              <a:pPr/>
              <a:t>14.03.2013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D0A97-BEE2-BD4D-9A49-57B6BC00B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88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D0A97-BEE2-BD4D-9A49-57B6BC00B1E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269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D0A97-BEE2-BD4D-9A49-57B6BC00B1E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482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D0A97-BEE2-BD4D-9A49-57B6BC00B1E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358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D0A97-BEE2-BD4D-9A49-57B6BC00B1E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26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D0A97-BEE2-BD4D-9A49-57B6BC00B1E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83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D0A97-BEE2-BD4D-9A49-57B6BC00B1E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435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D0A97-BEE2-BD4D-9A49-57B6BC00B1E5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D0A97-BEE2-BD4D-9A49-57B6BC00B1E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499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D0A97-BEE2-BD4D-9A49-57B6BC00B1E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900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D0A97-BEE2-BD4D-9A49-57B6BC00B1E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919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Foto(s)</a:t>
            </a:r>
            <a:r>
              <a:rPr lang="de-DE" baseline="0" dirty="0" smtClean="0"/>
              <a:t> vom Workshop rechts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D0A97-BEE2-BD4D-9A49-57B6BC00B1E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111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D0A97-BEE2-BD4D-9A49-57B6BC00B1E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43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42860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07181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3200" b="1" spc="100" dirty="0" smtClean="0">
                <a:latin typeface="Arial Narrow" pitchFamily="34" charset="0"/>
                <a:cs typeface="Arial Narrow"/>
              </a:rPr>
              <a:t>Dies ist eine Überschrift, sie gibt das Thema der Präsentation wieder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28596" y="6356350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Folie Nr. 	</a:t>
            </a:r>
            <a:fld id="{D43A920A-4BD3-4948-978E-BFE2C6D0A4D6}" type="slidenum">
              <a:rPr lang="de-DE" smtClean="0"/>
              <a:pPr algn="l"/>
              <a:t>‹Nr.›</a:t>
            </a:fld>
            <a:endParaRPr lang="de-DE" dirty="0" smtClean="0"/>
          </a:p>
          <a:p>
            <a:pPr algn="l"/>
            <a:r>
              <a:rPr lang="de-DE" dirty="0" smtClean="0"/>
              <a:t>Datum		</a:t>
            </a:r>
            <a:fld id="{24AB9230-679F-1045-B49B-98C0DCAF56BA}" type="datetimeFigureOut">
              <a:rPr lang="de-DE" smtClean="0"/>
              <a:pPr algn="l"/>
              <a:t>14.03.2013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>
            <a:lvl1pPr>
              <a:defRPr sz="1600">
                <a:latin typeface="Arial Narrow" pitchFamily="34" charset="0"/>
              </a:defRPr>
            </a:lvl1pPr>
            <a:lvl2pPr>
              <a:defRPr sz="1600">
                <a:latin typeface="Arial Narrow" pitchFamily="34" charset="0"/>
              </a:defRPr>
            </a:lvl2pPr>
            <a:lvl3pPr>
              <a:defRPr sz="16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r>
              <a:rPr lang="de-DE" dirty="0" smtClean="0"/>
              <a:t>Folie Nr. 	</a:t>
            </a:r>
            <a:fld id="{D43A920A-4BD3-4948-978E-BFE2C6D0A4D6}" type="slidenum">
              <a:rPr lang="de-DE" smtClean="0"/>
              <a:pPr algn="l"/>
              <a:t>‹Nr.›</a:t>
            </a:fld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Datum: 	</a:t>
            </a:r>
            <a:fld id="{24AB9230-679F-1045-B49B-98C0DCAF56BA}" type="datetimeFigureOut">
              <a:rPr lang="de-DE" smtClean="0"/>
              <a:pPr algn="l"/>
              <a:t>14.03.2013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28688"/>
            <a:ext cx="5614988" cy="500062"/>
          </a:xfrm>
        </p:spPr>
        <p:txBody>
          <a:bodyPr/>
          <a:lstStyle>
            <a:lvl1pPr>
              <a:buNone/>
              <a:defRPr sz="2800">
                <a:latin typeface="Arial Narrow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0036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381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 smtClean="0"/>
              <a:t>Folie Nr. 	</a:t>
            </a:r>
            <a:fld id="{D43A920A-4BD3-4948-978E-BFE2C6D0A4D6}" type="slidenum">
              <a:rPr lang="de-DE" smtClean="0"/>
              <a:pPr algn="l"/>
              <a:t>‹Nr.›</a:t>
            </a:fld>
            <a:endParaRPr lang="de-DE" dirty="0" smtClean="0"/>
          </a:p>
          <a:p>
            <a:pPr algn="l"/>
            <a:r>
              <a:rPr lang="de-DE" dirty="0" smtClean="0"/>
              <a:t>Datum		</a:t>
            </a:r>
            <a:fld id="{24AB9230-679F-1045-B49B-98C0DCAF56BA}" type="datetimeFigureOut">
              <a:rPr lang="de-DE" smtClean="0"/>
              <a:pPr algn="l"/>
              <a:t>14.03.2013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-76200"/>
            <a:ext cx="9144000" cy="601200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pic>
        <p:nvPicPr>
          <p:cNvPr id="8" name="Bild 23" descr="JGU-Logo_farbe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5" y="5292725"/>
            <a:ext cx="2336800" cy="1587500"/>
          </a:xfrm>
          <a:prstGeom prst="rect">
            <a:avLst/>
          </a:prstGeom>
        </p:spPr>
      </p:pic>
      <p:cxnSp>
        <p:nvCxnSpPr>
          <p:cNvPr id="10" name="Gerade Verbindung 9"/>
          <p:cNvCxnSpPr/>
          <p:nvPr/>
        </p:nvCxnSpPr>
        <p:spPr>
          <a:xfrm>
            <a:off x="438136" y="6286520"/>
            <a:ext cx="213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755576" y="1484784"/>
            <a:ext cx="7561820" cy="3524042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marL="180975" indent="-180975" algn="ctr">
              <a:lnSpc>
                <a:spcPct val="150000"/>
              </a:lnSpc>
              <a:spcAft>
                <a:spcPts val="600"/>
              </a:spcAft>
            </a:pPr>
            <a:r>
              <a:rPr lang="de-DE" sz="2400" b="1" spc="100" dirty="0">
                <a:latin typeface="Arial Narrow" pitchFamily="34" charset="0"/>
                <a:cs typeface="Arial Narrow"/>
              </a:rPr>
              <a:t>Lehrprojekt </a:t>
            </a:r>
            <a:endParaRPr lang="de-DE" sz="2400" b="1" spc="100" dirty="0" smtClean="0">
              <a:latin typeface="Arial Narrow" pitchFamily="34" charset="0"/>
              <a:cs typeface="Arial Narrow"/>
            </a:endParaRPr>
          </a:p>
          <a:p>
            <a:pPr marL="180975" indent="-180975" algn="ctr"/>
            <a:r>
              <a:rPr lang="de-DE" sz="2800" b="1" spc="100" dirty="0" smtClean="0">
                <a:latin typeface="Arial Narrow" pitchFamily="34" charset="0"/>
                <a:cs typeface="Arial Narrow"/>
              </a:rPr>
              <a:t>Übersetzen </a:t>
            </a:r>
            <a:r>
              <a:rPr lang="de-DE" sz="2800" b="1" spc="100" dirty="0">
                <a:latin typeface="Arial Narrow" pitchFamily="34" charset="0"/>
                <a:cs typeface="Arial Narrow"/>
              </a:rPr>
              <a:t>des polyphonen Romans </a:t>
            </a:r>
            <a:r>
              <a:rPr lang="de-DE" sz="2800" b="1" spc="100" dirty="0" smtClean="0">
                <a:latin typeface="Arial Narrow" pitchFamily="34" charset="0"/>
                <a:cs typeface="Arial Narrow"/>
              </a:rPr>
              <a:t/>
            </a:r>
            <a:br>
              <a:rPr lang="de-DE" sz="2800" b="1" spc="100" dirty="0" smtClean="0">
                <a:latin typeface="Arial Narrow" pitchFamily="34" charset="0"/>
                <a:cs typeface="Arial Narrow"/>
              </a:rPr>
            </a:br>
            <a:r>
              <a:rPr lang="de-DE" sz="2800" b="1" i="1" spc="100" dirty="0" smtClean="0">
                <a:latin typeface="Arial Narrow" pitchFamily="34" charset="0"/>
                <a:cs typeface="Arial Narrow"/>
              </a:rPr>
              <a:t>A </a:t>
            </a:r>
            <a:r>
              <a:rPr lang="de-DE" sz="2800" b="1" i="1" spc="100" dirty="0" err="1">
                <a:latin typeface="Arial Narrow" pitchFamily="34" charset="0"/>
                <a:cs typeface="Arial Narrow"/>
              </a:rPr>
              <a:t>Prisioneira</a:t>
            </a:r>
            <a:r>
              <a:rPr lang="de-DE" sz="2800" b="1" i="1" spc="100" dirty="0">
                <a:latin typeface="Arial Narrow" pitchFamily="34" charset="0"/>
                <a:cs typeface="Arial Narrow"/>
              </a:rPr>
              <a:t> de Emily Dickinson </a:t>
            </a:r>
          </a:p>
          <a:p>
            <a:pPr marL="180975" indent="-180975" algn="ctr">
              <a:spcAft>
                <a:spcPts val="1200"/>
              </a:spcAft>
            </a:pPr>
            <a:r>
              <a:rPr lang="de-DE" sz="2800" b="1" spc="100" dirty="0">
                <a:latin typeface="Arial Narrow" pitchFamily="34" charset="0"/>
                <a:cs typeface="Arial Narrow"/>
              </a:rPr>
              <a:t>von Ana </a:t>
            </a:r>
            <a:r>
              <a:rPr lang="de-DE" sz="2800" b="1" spc="100" dirty="0" err="1">
                <a:latin typeface="Arial Narrow" pitchFamily="34" charset="0"/>
                <a:cs typeface="Arial Narrow"/>
              </a:rPr>
              <a:t>Nobre</a:t>
            </a:r>
            <a:r>
              <a:rPr lang="de-DE" sz="2800" b="1" spc="100" dirty="0">
                <a:latin typeface="Arial Narrow" pitchFamily="34" charset="0"/>
                <a:cs typeface="Arial Narrow"/>
              </a:rPr>
              <a:t> de </a:t>
            </a:r>
            <a:r>
              <a:rPr lang="de-DE" sz="2800" b="1" spc="100" dirty="0" err="1">
                <a:latin typeface="Arial Narrow" pitchFamily="34" charset="0"/>
                <a:cs typeface="Arial Narrow"/>
              </a:rPr>
              <a:t>Gusmão</a:t>
            </a:r>
            <a:r>
              <a:rPr lang="de-DE" sz="2800" b="1" spc="100" dirty="0">
                <a:latin typeface="Arial Narrow" pitchFamily="34" charset="0"/>
                <a:cs typeface="Arial Narrow"/>
              </a:rPr>
              <a:t> </a:t>
            </a:r>
            <a:r>
              <a:rPr lang="de-DE" sz="2800" b="1" spc="100" dirty="0" smtClean="0">
                <a:latin typeface="Arial Narrow" pitchFamily="34" charset="0"/>
                <a:cs typeface="Arial Narrow"/>
              </a:rPr>
              <a:t/>
            </a:r>
            <a:br>
              <a:rPr lang="de-DE" sz="2800" b="1" spc="100" dirty="0" smtClean="0">
                <a:latin typeface="Arial Narrow" pitchFamily="34" charset="0"/>
                <a:cs typeface="Arial Narrow"/>
              </a:rPr>
            </a:br>
            <a:r>
              <a:rPr lang="de-DE" sz="2800" b="1" spc="100" dirty="0" smtClean="0">
                <a:latin typeface="Arial Narrow" pitchFamily="34" charset="0"/>
                <a:cs typeface="Arial Narrow"/>
              </a:rPr>
              <a:t>aus </a:t>
            </a:r>
            <a:r>
              <a:rPr lang="de-DE" sz="2800" b="1" spc="100" dirty="0">
                <a:latin typeface="Arial Narrow" pitchFamily="34" charset="0"/>
                <a:cs typeface="Arial Narrow"/>
              </a:rPr>
              <a:t>dem </a:t>
            </a:r>
            <a:r>
              <a:rPr lang="de-DE" sz="2800" b="1" spc="100" dirty="0" smtClean="0">
                <a:latin typeface="Arial Narrow" pitchFamily="34" charset="0"/>
                <a:cs typeface="Arial Narrow"/>
              </a:rPr>
              <a:t>Portugiesischen ins Deutsche </a:t>
            </a:r>
            <a:endParaRPr lang="de-DE" sz="2800" b="1" spc="100" dirty="0">
              <a:latin typeface="Arial Narrow" pitchFamily="34" charset="0"/>
              <a:cs typeface="Arial Narrow"/>
            </a:endParaRPr>
          </a:p>
          <a:p>
            <a:pPr marL="180975" indent="-180975" algn="ctr"/>
            <a:r>
              <a:rPr lang="de-DE" sz="2000" b="1" spc="100" dirty="0" smtClean="0">
                <a:latin typeface="Arial Narrow" pitchFamily="34" charset="0"/>
                <a:cs typeface="Arial Narrow"/>
              </a:rPr>
              <a:t>(mit </a:t>
            </a:r>
            <a:r>
              <a:rPr lang="de-DE" sz="2000" b="1" spc="100" dirty="0">
                <a:latin typeface="Arial Narrow" pitchFamily="34" charset="0"/>
                <a:cs typeface="Arial Narrow"/>
              </a:rPr>
              <a:t>Studierenden der B.A.- und M.A.-</a:t>
            </a:r>
            <a:r>
              <a:rPr lang="de-DE" sz="2000" b="1" spc="100" dirty="0" smtClean="0">
                <a:latin typeface="Arial Narrow" pitchFamily="34" charset="0"/>
                <a:cs typeface="Arial Narrow"/>
              </a:rPr>
              <a:t>Studiengänge</a:t>
            </a:r>
            <a:br>
              <a:rPr lang="de-DE" sz="2000" b="1" spc="100" dirty="0" smtClean="0">
                <a:latin typeface="Arial Narrow" pitchFamily="34" charset="0"/>
                <a:cs typeface="Arial Narrow"/>
              </a:rPr>
            </a:br>
            <a:r>
              <a:rPr lang="de-DE" sz="2000" b="1" spc="100" dirty="0" smtClean="0">
                <a:latin typeface="Arial Narrow" pitchFamily="34" charset="0"/>
                <a:cs typeface="Arial Narrow"/>
              </a:rPr>
              <a:t>„</a:t>
            </a:r>
            <a:r>
              <a:rPr lang="de-DE" sz="2000" b="1" spc="100" dirty="0">
                <a:latin typeface="Arial Narrow" pitchFamily="34" charset="0"/>
                <a:cs typeface="Arial Narrow"/>
              </a:rPr>
              <a:t>Sprache, Kultur, Translation“ am Fachbereich </a:t>
            </a:r>
            <a:r>
              <a:rPr lang="de-DE" sz="2000" b="1" spc="100" dirty="0" smtClean="0">
                <a:latin typeface="Arial Narrow" pitchFamily="34" charset="0"/>
                <a:cs typeface="Arial Narrow"/>
              </a:rPr>
              <a:t>06</a:t>
            </a:r>
            <a:br>
              <a:rPr lang="de-DE" sz="2000" b="1" spc="100" dirty="0" smtClean="0">
                <a:latin typeface="Arial Narrow" pitchFamily="34" charset="0"/>
                <a:cs typeface="Arial Narrow"/>
              </a:rPr>
            </a:br>
            <a:r>
              <a:rPr lang="de-DE" sz="2000" b="1" spc="100" dirty="0" smtClean="0">
                <a:latin typeface="Arial Narrow" pitchFamily="34" charset="0"/>
                <a:cs typeface="Arial Narrow"/>
              </a:rPr>
              <a:t>in Germersheim im </a:t>
            </a:r>
            <a:r>
              <a:rPr lang="de-DE" sz="2000" b="1" spc="100" dirty="0" err="1" smtClean="0">
                <a:latin typeface="Arial Narrow" pitchFamily="34" charset="0"/>
                <a:cs typeface="Arial Narrow"/>
              </a:rPr>
              <a:t>WiSe</a:t>
            </a:r>
            <a:r>
              <a:rPr lang="de-DE" sz="2000" b="1" spc="100" dirty="0" smtClean="0">
                <a:latin typeface="Arial Narrow" pitchFamily="34" charset="0"/>
                <a:cs typeface="Arial Narrow"/>
              </a:rPr>
              <a:t> </a:t>
            </a:r>
            <a:r>
              <a:rPr lang="de-DE" sz="2000" b="1" spc="100" dirty="0">
                <a:latin typeface="Arial Narrow" pitchFamily="34" charset="0"/>
                <a:cs typeface="Arial Narrow"/>
              </a:rPr>
              <a:t>2011/2012 und </a:t>
            </a:r>
            <a:r>
              <a:rPr lang="de-DE" sz="2000" b="1" spc="100" dirty="0" err="1" smtClean="0">
                <a:latin typeface="Arial Narrow" pitchFamily="34" charset="0"/>
                <a:cs typeface="Arial Narrow"/>
              </a:rPr>
              <a:t>SoSe</a:t>
            </a:r>
            <a:r>
              <a:rPr lang="de-DE" sz="2000" b="1" spc="100" dirty="0" smtClean="0">
                <a:latin typeface="Arial Narrow" pitchFamily="34" charset="0"/>
                <a:cs typeface="Arial Narrow"/>
              </a:rPr>
              <a:t> 2012)</a:t>
            </a:r>
            <a:endParaRPr lang="de-DE" sz="2000" b="1" spc="100" dirty="0">
              <a:latin typeface="Arial Narrow" pitchFamily="34" charset="0"/>
              <a:cs typeface="Arial Narrow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0" y="-76200"/>
            <a:ext cx="9144000" cy="601200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09600" y="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de-DE" sz="2400" spc="100" dirty="0" smtClean="0">
                <a:solidFill>
                  <a:schemeClr val="bg1"/>
                </a:solidFill>
                <a:latin typeface="Arial Narrow" pitchFamily="34" charset="0"/>
                <a:cs typeface="Arial Narrow"/>
              </a:rPr>
              <a:t>Anne </a:t>
            </a:r>
            <a:r>
              <a:rPr lang="de-DE" sz="2400" spc="100" dirty="0" err="1" smtClean="0">
                <a:solidFill>
                  <a:schemeClr val="bg1"/>
                </a:solidFill>
                <a:latin typeface="Arial Narrow" pitchFamily="34" charset="0"/>
                <a:cs typeface="Arial Narrow"/>
              </a:rPr>
              <a:t>Burgert</a:t>
            </a:r>
            <a:r>
              <a:rPr lang="de-DE" sz="2400" spc="100" dirty="0">
                <a:solidFill>
                  <a:schemeClr val="bg1"/>
                </a:solidFill>
                <a:latin typeface="Arial Narrow" pitchFamily="34" charset="0"/>
                <a:cs typeface="Arial Narrow"/>
              </a:rPr>
              <a:t> </a:t>
            </a:r>
            <a:r>
              <a:rPr lang="de-DE" sz="2400" spc="100" dirty="0" smtClean="0">
                <a:solidFill>
                  <a:schemeClr val="bg1"/>
                </a:solidFill>
                <a:latin typeface="Arial Narrow" pitchFamily="34" charset="0"/>
                <a:cs typeface="Arial Narrow"/>
              </a:rPr>
              <a:t>&amp; Marcel </a:t>
            </a:r>
            <a:r>
              <a:rPr lang="de-DE" sz="2400" spc="100" dirty="0" err="1" smtClean="0">
                <a:solidFill>
                  <a:schemeClr val="bg1"/>
                </a:solidFill>
                <a:latin typeface="Arial Narrow" pitchFamily="34" charset="0"/>
                <a:cs typeface="Arial Narrow"/>
              </a:rPr>
              <a:t>Vejmelka</a:t>
            </a:r>
            <a:endParaRPr lang="de-DE" sz="2400" spc="100" dirty="0">
              <a:solidFill>
                <a:schemeClr val="bg1"/>
              </a:solidFill>
              <a:latin typeface="Arial Narrow" pitchFamily="34" charset="0"/>
              <a:cs typeface="Arial Narrow"/>
            </a:endParaRPr>
          </a:p>
        </p:txBody>
      </p:sp>
      <p:pic>
        <p:nvPicPr>
          <p:cNvPr id="24" name="Bild 23" descr="JGU-Logo_farbe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25" y="5292725"/>
            <a:ext cx="2336800" cy="15875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Folie Nr. 	</a:t>
            </a:r>
            <a:fld id="{D43A920A-4BD3-4948-978E-BFE2C6D0A4D6}" type="slidenum">
              <a:rPr lang="de-DE" smtClean="0"/>
              <a:pPr algn="l"/>
              <a:t>1</a:t>
            </a:fld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Datum: 	</a:t>
            </a:r>
            <a:fld id="{5B4B2757-9652-4092-AD37-CDE6E3FEF6B4}" type="datetime1">
              <a:rPr lang="de-DE" smtClean="0"/>
              <a:pPr algn="l"/>
              <a:t>14.03.2013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i="1" dirty="0" smtClean="0"/>
              <a:t>Dies </a:t>
            </a:r>
            <a:r>
              <a:rPr lang="de-DE" i="1" dirty="0" err="1" smtClean="0"/>
              <a:t>legendi</a:t>
            </a:r>
            <a:r>
              <a:rPr lang="de-DE" i="1" dirty="0" smtClean="0"/>
              <a:t> </a:t>
            </a:r>
            <a:r>
              <a:rPr lang="de-DE" dirty="0" smtClean="0"/>
              <a:t>der JGU Mainz,</a:t>
            </a:r>
            <a:br>
              <a:rPr lang="de-DE" dirty="0" smtClean="0"/>
            </a:br>
            <a:r>
              <a:rPr lang="de-DE" dirty="0" smtClean="0"/>
              <a:t>Gutenberg Lehrkolleg (GLK), 11.04.2013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-9428"/>
            <a:ext cx="8511097" cy="486100"/>
          </a:xfrm>
        </p:spPr>
        <p:txBody>
          <a:bodyPr>
            <a:noAutofit/>
          </a:bodyPr>
          <a:lstStyle/>
          <a:p>
            <a:r>
              <a:rPr lang="de-DE" sz="2400" dirty="0"/>
              <a:t>Forschungsorientierter Workshop, </a:t>
            </a:r>
            <a:r>
              <a:rPr lang="de-DE" sz="2400" dirty="0" smtClean="0"/>
              <a:t>19.10.2012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764704"/>
            <a:ext cx="4042792" cy="5400600"/>
          </a:xfrm>
        </p:spPr>
        <p:txBody>
          <a:bodyPr numCol="1">
            <a:normAutofit/>
          </a:bodyPr>
          <a:lstStyle/>
          <a:p>
            <a:pPr marL="180000" indent="-180000" algn="just"/>
            <a:r>
              <a:rPr lang="de-DE" sz="2000" dirty="0" smtClean="0"/>
              <a:t>Theoretische und methodologische Reflexion über die Projekterfahrungen und -ergebnisse</a:t>
            </a:r>
          </a:p>
          <a:p>
            <a:pPr marL="180000" indent="-180000"/>
            <a:r>
              <a:rPr lang="de-DE" sz="2000" dirty="0" smtClean="0"/>
              <a:t>Erfahrungsberichte der studentischen </a:t>
            </a:r>
            <a:r>
              <a:rPr lang="de-DE" sz="2000" dirty="0" err="1" smtClean="0"/>
              <a:t>ProjektteilnehmerInnen</a:t>
            </a:r>
            <a:endParaRPr lang="de-DE" sz="2000" dirty="0" smtClean="0"/>
          </a:p>
          <a:p>
            <a:pPr marL="180000" indent="-180000" algn="just"/>
            <a:r>
              <a:rPr lang="de-DE" sz="2000" dirty="0" smtClean="0"/>
              <a:t>Vorbereitung eines Sammelbands zur Dokumentation der Projektarbeit und als Beitrag zur Translationsdidaktik:</a:t>
            </a:r>
          </a:p>
          <a:p>
            <a:pPr marL="360000" lvl="1" indent="-360000">
              <a:spcBef>
                <a:spcPts val="600"/>
              </a:spcBef>
              <a:buNone/>
            </a:pPr>
            <a:r>
              <a:rPr lang="de-DE" sz="1800" dirty="0" smtClean="0"/>
              <a:t>	Anne </a:t>
            </a:r>
            <a:r>
              <a:rPr lang="de-DE" sz="1800" dirty="0" err="1" smtClean="0"/>
              <a:t>Burgert</a:t>
            </a:r>
            <a:r>
              <a:rPr lang="de-DE" sz="1800" dirty="0" smtClean="0"/>
              <a:t>, </a:t>
            </a:r>
            <a:r>
              <a:rPr lang="de-DE" sz="1800" dirty="0" err="1" smtClean="0"/>
              <a:t>Ângela</a:t>
            </a:r>
            <a:r>
              <a:rPr lang="de-DE" sz="1800" dirty="0" smtClean="0"/>
              <a:t> </a:t>
            </a:r>
            <a:r>
              <a:rPr lang="de-DE" sz="1800" dirty="0" err="1" smtClean="0"/>
              <a:t>Nunes</a:t>
            </a:r>
            <a:r>
              <a:rPr lang="de-DE" sz="1800" dirty="0" smtClean="0"/>
              <a:t>, Angela </a:t>
            </a:r>
            <a:r>
              <a:rPr lang="de-DE" sz="1800" dirty="0" err="1" smtClean="0"/>
              <a:t>Wodtke</a:t>
            </a:r>
            <a:r>
              <a:rPr lang="de-DE" sz="1800" dirty="0" smtClean="0"/>
              <a:t> (</a:t>
            </a:r>
            <a:r>
              <a:rPr lang="de-DE" sz="1800" dirty="0" err="1" smtClean="0"/>
              <a:t>Hg</a:t>
            </a:r>
            <a:r>
              <a:rPr lang="de-DE" sz="1800" dirty="0" smtClean="0"/>
              <a:t>.): </a:t>
            </a:r>
            <a:r>
              <a:rPr lang="de-DE" sz="1800" i="1" dirty="0" smtClean="0"/>
              <a:t>Stimmen hinter der Tür</a:t>
            </a:r>
            <a:r>
              <a:rPr lang="de-DE" sz="1800" dirty="0" smtClean="0"/>
              <a:t>. Frankfurt a.M.: Lang (FTSK</a:t>
            </a:r>
            <a:r>
              <a:rPr lang="de-DE" sz="1800" dirty="0"/>
              <a:t>. Publikationen des Fachbereichs Translations-, Sprach- und Kulturwissenschaft der Johannes Gutenberg-Universität Mainz in </a:t>
            </a:r>
            <a:r>
              <a:rPr lang="de-DE" sz="1800" dirty="0" smtClean="0"/>
              <a:t>Germersheim) (erscheint 2013)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Folie Nr. 	</a:t>
            </a:r>
            <a:fld id="{D43A920A-4BD3-4948-978E-BFE2C6D0A4D6}" type="slidenum">
              <a:rPr lang="de-DE" smtClean="0"/>
              <a:pPr algn="l"/>
              <a:t>10</a:t>
            </a:fld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Datum: 	</a:t>
            </a:r>
            <a:fld id="{83BC1C5D-89BD-4E50-8611-347404ADCF26}" type="datetime1">
              <a:rPr lang="de-DE" smtClean="0"/>
              <a:pPr algn="l"/>
              <a:t>14.03.2013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49" y="692696"/>
            <a:ext cx="4215968" cy="596111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084" y="0"/>
            <a:ext cx="8431716" cy="476672"/>
          </a:xfrm>
        </p:spPr>
        <p:txBody>
          <a:bodyPr>
            <a:normAutofit/>
          </a:bodyPr>
          <a:lstStyle/>
          <a:p>
            <a:r>
              <a:rPr lang="de-DE" dirty="0" smtClean="0"/>
              <a:t>Erfahrungswerte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5084" y="692696"/>
            <a:ext cx="8424936" cy="5591646"/>
          </a:xfrm>
        </p:spPr>
        <p:txBody>
          <a:bodyPr numCol="1">
            <a:normAutofit/>
          </a:bodyPr>
          <a:lstStyle/>
          <a:p>
            <a:pPr marL="180000" indent="-180000"/>
            <a:r>
              <a:rPr lang="de-DE" sz="1800" b="1" dirty="0" smtClean="0"/>
              <a:t>Studentische </a:t>
            </a:r>
            <a:r>
              <a:rPr lang="de-DE" sz="1800" b="1" dirty="0" err="1" smtClean="0"/>
              <a:t>ProjektteilnehmerInnen</a:t>
            </a:r>
            <a:r>
              <a:rPr lang="de-DE" sz="1800" b="1" dirty="0" smtClean="0"/>
              <a:t>:</a:t>
            </a:r>
          </a:p>
          <a:p>
            <a:pPr marL="360000" lvl="1" indent="-180000"/>
            <a:r>
              <a:rPr lang="de-DE" sz="1800" dirty="0" smtClean="0"/>
              <a:t>Hohe Motivation durch starken Praxisbezug</a:t>
            </a:r>
          </a:p>
          <a:p>
            <a:pPr marL="360000" lvl="1" indent="-180000"/>
            <a:r>
              <a:rPr lang="de-DE" sz="1800" dirty="0" smtClean="0"/>
              <a:t>Hohe Qualitätsanforderungen im realen Übersetzungsauftrag</a:t>
            </a:r>
          </a:p>
          <a:p>
            <a:pPr marL="360000" lvl="1" indent="-180000"/>
            <a:r>
              <a:rPr lang="de-DE" sz="1800" dirty="0" smtClean="0"/>
              <a:t>Entwicklung / Stärkung der sozialen Kompetenzen </a:t>
            </a:r>
          </a:p>
          <a:p>
            <a:pPr marL="360000" lvl="1" indent="-180000"/>
            <a:r>
              <a:rPr lang="de-DE" sz="1800" dirty="0" smtClean="0"/>
              <a:t>Stärkung der Teamfähigkeit durch vielfältige Gruppenarbeit</a:t>
            </a:r>
          </a:p>
          <a:p>
            <a:pPr marL="360000" lvl="1" indent="-180000"/>
            <a:r>
              <a:rPr lang="de-DE" sz="1800" dirty="0" smtClean="0"/>
              <a:t>Fachkompetenz </a:t>
            </a:r>
            <a:r>
              <a:rPr lang="de-DE" sz="1800" dirty="0"/>
              <a:t>im Bereich Literaturübersetzen </a:t>
            </a:r>
            <a:endParaRPr lang="de-DE" sz="1800" dirty="0" smtClean="0"/>
          </a:p>
          <a:p>
            <a:pPr marL="360000" lvl="1" indent="-180000"/>
            <a:r>
              <a:rPr lang="de-DE" sz="1800" dirty="0"/>
              <a:t>pragmatische Kenntnisse im </a:t>
            </a:r>
            <a:r>
              <a:rPr lang="de-DE" sz="1800" dirty="0" smtClean="0"/>
              <a:t>Projektmanagement</a:t>
            </a:r>
          </a:p>
          <a:p>
            <a:pPr marL="180000" indent="-180000">
              <a:spcBef>
                <a:spcPts val="1200"/>
              </a:spcBef>
            </a:pPr>
            <a:r>
              <a:rPr lang="de-DE" sz="1800" b="1" dirty="0" err="1" smtClean="0"/>
              <a:t>ProjektleiterInnen</a:t>
            </a:r>
            <a:r>
              <a:rPr lang="de-DE" sz="1800" b="1" dirty="0" smtClean="0"/>
              <a:t> / Dozierende: </a:t>
            </a:r>
          </a:p>
          <a:p>
            <a:pPr marL="360000" lvl="1" indent="-180000"/>
            <a:r>
              <a:rPr lang="de-DE" sz="1800" dirty="0" smtClean="0"/>
              <a:t>Austausch auf fachlicher und didaktischer Ebene durch enge Verzahnung und Zusammenarbeit</a:t>
            </a:r>
          </a:p>
          <a:p>
            <a:pPr marL="360000" lvl="1" indent="-180000"/>
            <a:r>
              <a:rPr lang="de-DE" sz="1800" dirty="0" smtClean="0"/>
              <a:t>Übertragbarkeit der Projektstruktur im Rahmen der konzipierten Projektmodule </a:t>
            </a:r>
          </a:p>
          <a:p>
            <a:pPr marL="180000" indent="-180000">
              <a:spcBef>
                <a:spcPts val="1200"/>
              </a:spcBef>
            </a:pPr>
            <a:r>
              <a:rPr lang="de-DE" sz="1800" b="1" dirty="0" smtClean="0"/>
              <a:t>Forschungsorientierter Workshop und Sammelband: </a:t>
            </a:r>
          </a:p>
          <a:p>
            <a:pPr marL="360000" lvl="1" indent="-180000"/>
            <a:r>
              <a:rPr lang="de-DE" sz="1800" dirty="0" smtClean="0"/>
              <a:t>Förderung </a:t>
            </a:r>
            <a:r>
              <a:rPr lang="de-DE" sz="1800" dirty="0"/>
              <a:t>der Kreativität und Wissenschaftlichkeit der praxisorientierten </a:t>
            </a:r>
            <a:r>
              <a:rPr lang="de-DE" sz="1800" dirty="0" smtClean="0"/>
              <a:t>Lehre</a:t>
            </a:r>
          </a:p>
          <a:p>
            <a:pPr marL="360000" lvl="1" indent="-180000"/>
            <a:r>
              <a:rPr lang="de-DE" sz="1800" dirty="0" smtClean="0"/>
              <a:t>Dokumentation praktischer Erfahrungen wie didaktischer Erkenntnisse</a:t>
            </a:r>
          </a:p>
          <a:p>
            <a:pPr marL="360000" lvl="1" indent="-180000"/>
            <a:r>
              <a:rPr lang="de-DE" sz="1800" dirty="0" smtClean="0"/>
              <a:t>Studentische Erfahrungsberichte als Reflexionsebene des translatorischen Handelns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Folie Nr. 	</a:t>
            </a:r>
            <a:fld id="{D43A920A-4BD3-4948-978E-BFE2C6D0A4D6}" type="slidenum">
              <a:rPr lang="de-DE" smtClean="0"/>
              <a:pPr algn="l"/>
              <a:t>11</a:t>
            </a:fld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Datum: 	</a:t>
            </a:r>
            <a:fld id="{616163B9-F8D1-4573-B3E6-F06C6E106673}" type="datetime1">
              <a:rPr lang="de-DE" smtClean="0"/>
              <a:pPr algn="l"/>
              <a:t>14.03.2013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42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Folie Nr. 	</a:t>
            </a:r>
            <a:fld id="{D43A920A-4BD3-4948-978E-BFE2C6D0A4D6}" type="slidenum">
              <a:rPr lang="de-DE" smtClean="0"/>
              <a:pPr algn="l"/>
              <a:t>12</a:t>
            </a:fld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Datum: 	</a:t>
            </a:r>
            <a:fld id="{32C5081E-982C-4BFF-AD00-F30B92FED0B1}" type="datetime1">
              <a:rPr lang="de-DE" smtClean="0"/>
              <a:pPr algn="l"/>
              <a:t>14.03.2013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215516" y="1124744"/>
            <a:ext cx="8712968" cy="648072"/>
          </a:xfrm>
        </p:spPr>
        <p:txBody>
          <a:bodyPr>
            <a:normAutofit/>
          </a:bodyPr>
          <a:lstStyle/>
          <a:p>
            <a:r>
              <a:rPr lang="de-DE" sz="2400" dirty="0" smtClean="0"/>
              <a:t>Das Projektteam bedankt sich herzlich für die Unterstützung durch das GLK!</a:t>
            </a:r>
            <a:endParaRPr lang="de-D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823"/>
            <a:ext cx="9144000" cy="259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3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de-DE" dirty="0"/>
              <a:t>Projektidee und -</a:t>
            </a:r>
            <a:r>
              <a:rPr lang="de-DE" dirty="0" smtClean="0"/>
              <a:t>ziele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908720"/>
            <a:ext cx="6408712" cy="5419255"/>
          </a:xfrm>
        </p:spPr>
        <p:txBody>
          <a:bodyPr numCol="1">
            <a:normAutofit fontScale="92500" lnSpcReduction="10000"/>
          </a:bodyPr>
          <a:lstStyle/>
          <a:p>
            <a:pPr marL="180000" indent="-180000"/>
            <a:r>
              <a:rPr lang="de-DE" sz="2400" dirty="0" err="1" smtClean="0"/>
              <a:t>SoSe</a:t>
            </a:r>
            <a:r>
              <a:rPr lang="de-DE" sz="2400" dirty="0" smtClean="0"/>
              <a:t> 2011: Lesung der portugiesischen Schriftstellerin </a:t>
            </a:r>
            <a:r>
              <a:rPr lang="de-DE" sz="2400" dirty="0"/>
              <a:t>Ana </a:t>
            </a:r>
            <a:r>
              <a:rPr lang="de-DE" sz="2400" dirty="0" err="1"/>
              <a:t>Nobre</a:t>
            </a:r>
            <a:r>
              <a:rPr lang="de-DE" sz="2400" dirty="0"/>
              <a:t> de </a:t>
            </a:r>
            <a:r>
              <a:rPr lang="de-DE" sz="2400" dirty="0" err="1"/>
              <a:t>Gusmão</a:t>
            </a:r>
            <a:r>
              <a:rPr lang="de-DE" sz="2400" dirty="0"/>
              <a:t> in </a:t>
            </a:r>
            <a:r>
              <a:rPr lang="de-DE" sz="2400" dirty="0" smtClean="0"/>
              <a:t>Germersheim</a:t>
            </a:r>
          </a:p>
          <a:p>
            <a:pPr marL="180000" indent="-180000"/>
            <a:r>
              <a:rPr lang="pt-BR" sz="2400" dirty="0" smtClean="0"/>
              <a:t>Idee: Übersetzung des Romans </a:t>
            </a:r>
            <a:r>
              <a:rPr lang="pt-BR" sz="2400" i="1" dirty="0" smtClean="0"/>
              <a:t>A </a:t>
            </a:r>
            <a:r>
              <a:rPr lang="pt-BR" sz="2400" i="1" dirty="0"/>
              <a:t>Prisioneira de Emily Dickinson </a:t>
            </a:r>
            <a:r>
              <a:rPr lang="pt-BR" sz="2400" dirty="0" smtClean="0"/>
              <a:t>(</a:t>
            </a:r>
            <a:r>
              <a:rPr lang="pt-BR" sz="2400" dirty="0"/>
              <a:t>Porto: ASA, 2008, </a:t>
            </a:r>
            <a:r>
              <a:rPr lang="pt-BR" sz="2400" dirty="0" smtClean="0"/>
              <a:t>318 S.) ins Deutsche durch Studierende des FB 06</a:t>
            </a:r>
            <a:endParaRPr lang="de-DE" sz="2400" dirty="0" smtClean="0"/>
          </a:p>
          <a:p>
            <a:pPr marL="180000" indent="-180000"/>
            <a:r>
              <a:rPr lang="de-DE" sz="2400" dirty="0" smtClean="0"/>
              <a:t>Zeitrahmen: </a:t>
            </a:r>
            <a:r>
              <a:rPr lang="de-DE" sz="2400" dirty="0" err="1" smtClean="0"/>
              <a:t>WiSe</a:t>
            </a:r>
            <a:r>
              <a:rPr lang="de-DE" sz="2400" dirty="0" smtClean="0"/>
              <a:t> </a:t>
            </a:r>
            <a:r>
              <a:rPr lang="de-DE" sz="2400" dirty="0"/>
              <a:t>2011/12 und </a:t>
            </a:r>
            <a:r>
              <a:rPr lang="de-DE" sz="2400" dirty="0" err="1" smtClean="0"/>
              <a:t>SoSe</a:t>
            </a:r>
            <a:r>
              <a:rPr lang="de-DE" sz="2400" dirty="0" smtClean="0"/>
              <a:t> 2012</a:t>
            </a:r>
          </a:p>
          <a:p>
            <a:pPr marL="180000" indent="-180000"/>
            <a:r>
              <a:rPr lang="de-DE" sz="2400" dirty="0" smtClean="0"/>
              <a:t>Antrag auf Projektförderung beim GLK der JGU Mainz</a:t>
            </a:r>
          </a:p>
          <a:p>
            <a:pPr marL="180000" indent="-180000"/>
            <a:r>
              <a:rPr lang="de-DE" sz="2400" dirty="0" smtClean="0"/>
              <a:t>Teilnehmer: </a:t>
            </a:r>
          </a:p>
          <a:p>
            <a:pPr marL="540000" lvl="1" indent="-252000"/>
            <a:r>
              <a:rPr lang="de-DE" sz="2400" dirty="0" smtClean="0"/>
              <a:t>11 Studierende (B.A. [4], M.A. [6], DIP [1])</a:t>
            </a:r>
          </a:p>
          <a:p>
            <a:pPr marL="540000" lvl="1" indent="-252000"/>
            <a:r>
              <a:rPr lang="de-DE" sz="2400" dirty="0" err="1" smtClean="0"/>
              <a:t>DozentInnen</a:t>
            </a:r>
            <a:r>
              <a:rPr lang="de-DE" sz="2400" dirty="0" smtClean="0"/>
              <a:t>: Prof. C. Sieber, Dr. W. Augustin, </a:t>
            </a:r>
            <a:br>
              <a:rPr lang="de-DE" sz="2400" dirty="0" smtClean="0"/>
            </a:br>
            <a:r>
              <a:rPr lang="de-DE" sz="2400" dirty="0" smtClean="0"/>
              <a:t>Anne </a:t>
            </a:r>
            <a:r>
              <a:rPr lang="de-DE" sz="2400" dirty="0" err="1" smtClean="0"/>
              <a:t>Burgert</a:t>
            </a:r>
            <a:r>
              <a:rPr lang="de-DE" sz="2400" dirty="0" smtClean="0"/>
              <a:t>, M.A., Dr. Â. </a:t>
            </a:r>
            <a:r>
              <a:rPr lang="de-DE" sz="2400" dirty="0" err="1" smtClean="0"/>
              <a:t>Nunes</a:t>
            </a:r>
            <a:r>
              <a:rPr lang="de-DE" sz="2400" dirty="0" smtClean="0"/>
              <a:t>, Dr. M. </a:t>
            </a:r>
            <a:r>
              <a:rPr lang="de-DE" sz="2400" dirty="0" err="1" smtClean="0"/>
              <a:t>Vejmelka</a:t>
            </a:r>
            <a:r>
              <a:rPr lang="de-DE" sz="2400" dirty="0" smtClean="0"/>
              <a:t>, </a:t>
            </a:r>
            <a:r>
              <a:rPr lang="de-DE" sz="2400" dirty="0" err="1" smtClean="0"/>
              <a:t>Dipl</a:t>
            </a:r>
            <a:r>
              <a:rPr lang="de-DE" sz="2400" dirty="0" smtClean="0"/>
              <a:t>-Übers. A. </a:t>
            </a:r>
            <a:r>
              <a:rPr lang="de-DE" sz="2400" dirty="0" err="1" smtClean="0"/>
              <a:t>Wodtke</a:t>
            </a:r>
            <a:endParaRPr lang="de-DE" sz="2400" dirty="0" smtClean="0"/>
          </a:p>
          <a:p>
            <a:pPr marL="540000" lvl="1" indent="-252000"/>
            <a:r>
              <a:rPr lang="de-DE" sz="2400" dirty="0"/>
              <a:t>Projektdokumentation (ILIAS) und organisatorische Unterstützung der LV: </a:t>
            </a:r>
            <a:r>
              <a:rPr lang="de-DE" sz="2400" dirty="0" smtClean="0"/>
              <a:t>stud. Hilfskraft (Lisa </a:t>
            </a:r>
            <a:r>
              <a:rPr lang="de-DE" sz="2400" dirty="0" err="1" smtClean="0"/>
              <a:t>Schwesinger</a:t>
            </a:r>
            <a:r>
              <a:rPr lang="de-DE" sz="2400" dirty="0" smtClean="0"/>
              <a:t>, B.A.)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Folie Nr. 	</a:t>
            </a:r>
            <a:fld id="{D43A920A-4BD3-4948-978E-BFE2C6D0A4D6}" type="slidenum">
              <a:rPr lang="de-DE" smtClean="0"/>
              <a:pPr algn="l"/>
              <a:t>2</a:t>
            </a:fld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Datum: 	</a:t>
            </a:r>
            <a:fld id="{62C78A05-3B4C-428C-992E-CD16FA124D79}" type="datetime1">
              <a:rPr lang="de-DE" smtClean="0"/>
              <a:pPr algn="l"/>
              <a:t>14.03.2013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68" y="1774366"/>
            <a:ext cx="1916132" cy="291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9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476672"/>
          </a:xfrm>
        </p:spPr>
        <p:txBody>
          <a:bodyPr>
            <a:normAutofit/>
          </a:bodyPr>
          <a:lstStyle/>
          <a:p>
            <a:r>
              <a:rPr lang="de-DE" dirty="0"/>
              <a:t>Projektumsetzung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256584"/>
          </a:xfrm>
        </p:spPr>
        <p:txBody>
          <a:bodyPr numCol="1">
            <a:noAutofit/>
          </a:bodyPr>
          <a:lstStyle/>
          <a:p>
            <a:pPr marL="180000" indent="-252000"/>
            <a:r>
              <a:rPr lang="de-DE" sz="2800" dirty="0" smtClean="0"/>
              <a:t>Erstellung einer Modulstruktur – Dr</a:t>
            </a:r>
            <a:r>
              <a:rPr lang="de-DE" sz="2800" dirty="0"/>
              <a:t>. </a:t>
            </a:r>
            <a:r>
              <a:rPr lang="de-DE" sz="2800" dirty="0" err="1"/>
              <a:t>Nunes</a:t>
            </a:r>
            <a:r>
              <a:rPr lang="de-DE" sz="2800" dirty="0"/>
              <a:t> </a:t>
            </a:r>
            <a:r>
              <a:rPr lang="de-DE" sz="2800" dirty="0" smtClean="0"/>
              <a:t>(Studien-fachbeauftragte Portugiesisch) und Frau Humbert (Leiterin Studienbüro FB 06)</a:t>
            </a:r>
          </a:p>
          <a:p>
            <a:pPr marL="540000" lvl="1" indent="-252000"/>
            <a:r>
              <a:rPr lang="de-DE" sz="2600" dirty="0" smtClean="0"/>
              <a:t> Erstmalige </a:t>
            </a:r>
            <a:r>
              <a:rPr lang="de-DE" sz="2600" dirty="0"/>
              <a:t>Anwendung für dieses </a:t>
            </a:r>
            <a:r>
              <a:rPr lang="de-DE" sz="2600" dirty="0" smtClean="0"/>
              <a:t>Projekt</a:t>
            </a:r>
            <a:r>
              <a:rPr lang="de-DE" sz="2600" dirty="0"/>
              <a:t>; </a:t>
            </a:r>
            <a:r>
              <a:rPr lang="de-DE" sz="2600" dirty="0" smtClean="0"/>
              <a:t>übertragbar </a:t>
            </a:r>
            <a:r>
              <a:rPr lang="de-DE" sz="2600" dirty="0"/>
              <a:t>auf Folgeprojekte innerhalb der modularisierten </a:t>
            </a:r>
            <a:r>
              <a:rPr lang="de-DE" sz="2600" dirty="0" smtClean="0"/>
              <a:t>Studiengänge</a:t>
            </a:r>
          </a:p>
          <a:p>
            <a:pPr marL="540000" lvl="1" indent="-252000"/>
            <a:r>
              <a:rPr lang="de-DE" sz="2600" dirty="0" smtClean="0"/>
              <a:t> Polyvalentes </a:t>
            </a:r>
            <a:r>
              <a:rPr lang="de-DE" sz="2600" dirty="0"/>
              <a:t>Wahlpflichtmodul </a:t>
            </a:r>
            <a:r>
              <a:rPr lang="de-DE" sz="2600" dirty="0" smtClean="0"/>
              <a:t>(B.A</a:t>
            </a:r>
            <a:r>
              <a:rPr lang="de-DE" sz="2600" dirty="0"/>
              <a:t>. </a:t>
            </a:r>
            <a:r>
              <a:rPr lang="de-DE" sz="2600" dirty="0" smtClean="0"/>
              <a:t>und M.A</a:t>
            </a:r>
            <a:r>
              <a:rPr lang="de-DE" sz="2600" dirty="0"/>
              <a:t>. „Sprache, Kultur, Translation</a:t>
            </a:r>
            <a:r>
              <a:rPr lang="de-DE" sz="2600" dirty="0" smtClean="0"/>
              <a:t>“)</a:t>
            </a:r>
          </a:p>
          <a:p>
            <a:pPr marL="540000" lvl="1" indent="-252000"/>
            <a:r>
              <a:rPr lang="de-DE" sz="2600" dirty="0" smtClean="0"/>
              <a:t> Vollständig </a:t>
            </a:r>
            <a:r>
              <a:rPr lang="de-DE" sz="2600" dirty="0"/>
              <a:t>in den Studienverlauf </a:t>
            </a:r>
            <a:r>
              <a:rPr lang="de-DE" sz="2600" dirty="0" smtClean="0"/>
              <a:t>integrierbar (9 / 10 ECTS-Punkte)</a:t>
            </a:r>
          </a:p>
          <a:p>
            <a:pPr marL="139950" indent="-252000"/>
            <a:r>
              <a:rPr lang="de-DE" sz="2800" dirty="0" smtClean="0"/>
              <a:t>Voraussetzung für Übersetzung eines kompletten Romans (318 S.)  in Projektarbeit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Folie Nr. 	</a:t>
            </a:r>
            <a:fld id="{D43A920A-4BD3-4948-978E-BFE2C6D0A4D6}" type="slidenum">
              <a:rPr lang="de-DE" smtClean="0"/>
              <a:pPr algn="l"/>
              <a:t>3</a:t>
            </a:fld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Datum: 	</a:t>
            </a:r>
            <a:fld id="{01047958-EF3C-4529-B712-EF603C2AAF59}" type="datetime1">
              <a:rPr lang="de-DE" smtClean="0"/>
              <a:pPr algn="l"/>
              <a:t>14.03.2013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42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" y="980728"/>
            <a:ext cx="9136324" cy="7920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476672"/>
          </a:xfrm>
        </p:spPr>
        <p:txBody>
          <a:bodyPr>
            <a:normAutofit/>
          </a:bodyPr>
          <a:lstStyle/>
          <a:p>
            <a:r>
              <a:rPr lang="de-DE" dirty="0"/>
              <a:t>Einbindung in die B.A</a:t>
            </a:r>
            <a:r>
              <a:rPr lang="de-DE" dirty="0" smtClean="0"/>
              <a:t>.- / M.A</a:t>
            </a:r>
            <a:r>
              <a:rPr lang="de-DE" dirty="0"/>
              <a:t>.-</a:t>
            </a:r>
            <a:r>
              <a:rPr lang="de-DE" dirty="0" smtClean="0"/>
              <a:t>Curricula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Folie Nr. 	</a:t>
            </a:r>
            <a:fld id="{D43A920A-4BD3-4948-978E-BFE2C6D0A4D6}" type="slidenum">
              <a:rPr lang="de-DE" smtClean="0"/>
              <a:pPr algn="l"/>
              <a:t>4</a:t>
            </a:fld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Datum: 	</a:t>
            </a:r>
            <a:fld id="{FD22C561-1268-4F61-9DC2-70132FFDE6FF}" type="datetime1">
              <a:rPr lang="de-DE" smtClean="0"/>
              <a:pPr algn="l"/>
              <a:t>14.03.2013</a:t>
            </a:fld>
            <a:endParaRPr lang="de-DE" dirty="0"/>
          </a:p>
        </p:txBody>
      </p:sp>
      <p:pic>
        <p:nvPicPr>
          <p:cNvPr id="141" name="Picture 140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12182"/>
            <a:ext cx="1611996" cy="2048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5335746"/>
            <a:ext cx="7344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Erfolgreiche Projektteilnahme: </a:t>
            </a:r>
          </a:p>
          <a:p>
            <a:r>
              <a:rPr lang="de-DE" sz="1600" dirty="0" smtClean="0"/>
              <a:t>Übersetzungsleistungen in beiden Übungen mindestens mit 2,0 bewertet</a:t>
            </a:r>
          </a:p>
          <a:p>
            <a:r>
              <a:rPr lang="de-DE" sz="1600" b="1" dirty="0" smtClean="0"/>
              <a:t>Modulnote:</a:t>
            </a:r>
            <a:r>
              <a:rPr lang="de-DE" sz="1600" dirty="0" smtClean="0"/>
              <a:t> Mündliche Modulprüfung , 20 Min., drei Teile (zu Seminar &amp; Übungen</a:t>
            </a:r>
            <a:r>
              <a:rPr lang="de-DE" dirty="0" smtClean="0"/>
              <a:t>)</a:t>
            </a:r>
          </a:p>
        </p:txBody>
      </p:sp>
      <p:pic>
        <p:nvPicPr>
          <p:cNvPr id="1165" name="Inhaltsplatzhalter 116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58329"/>
            <a:ext cx="8424936" cy="4525963"/>
          </a:xfrm>
        </p:spPr>
      </p:pic>
    </p:spTree>
    <p:extLst>
      <p:ext uri="{BB962C8B-B14F-4D97-AF65-F5344CB8AC3E}">
        <p14:creationId xmlns:p14="http://schemas.microsoft.com/office/powerpoint/2010/main" val="26151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548680"/>
          </a:xfrm>
        </p:spPr>
        <p:txBody>
          <a:bodyPr>
            <a:normAutofit/>
          </a:bodyPr>
          <a:lstStyle/>
          <a:p>
            <a:r>
              <a:rPr lang="de-DE" dirty="0" smtClean="0"/>
              <a:t>Projektstruktur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400600"/>
          </a:xfrm>
        </p:spPr>
        <p:txBody>
          <a:bodyPr numCol="1">
            <a:normAutofit/>
          </a:bodyPr>
          <a:lstStyle/>
          <a:p>
            <a:pPr marL="180000" indent="-180000"/>
            <a:r>
              <a:rPr lang="de-DE" sz="1800" b="1" dirty="0"/>
              <a:t>WS 2011/12: </a:t>
            </a:r>
            <a:endParaRPr lang="de-DE" sz="1800" b="1" dirty="0" smtClean="0"/>
          </a:p>
          <a:p>
            <a:pPr marL="360000" lvl="1" indent="-180000" algn="just"/>
            <a:r>
              <a:rPr lang="de-DE" sz="1800" b="1" dirty="0" smtClean="0"/>
              <a:t>Seminar</a:t>
            </a:r>
            <a:r>
              <a:rPr lang="de-DE" sz="1800" dirty="0" smtClean="0"/>
              <a:t> (Prof. Sieber</a:t>
            </a:r>
            <a:r>
              <a:rPr lang="de-DE" sz="1800" dirty="0"/>
              <a:t>): </a:t>
            </a:r>
            <a:r>
              <a:rPr lang="de-DE" sz="1800" dirty="0" smtClean="0"/>
              <a:t>Literaturwissenschaftliche Analyse des Romans, seiner impliziten Mehrstimmigkeit (Fragmentierung</a:t>
            </a:r>
            <a:r>
              <a:rPr lang="de-DE" sz="1800" dirty="0"/>
              <a:t>, Heterogenität, </a:t>
            </a:r>
            <a:r>
              <a:rPr lang="de-DE" sz="1800" dirty="0" err="1" smtClean="0"/>
              <a:t>Asynchronizität</a:t>
            </a:r>
            <a:r>
              <a:rPr lang="de-DE" sz="1800" dirty="0" smtClean="0"/>
              <a:t>, Mimikry) und </a:t>
            </a:r>
            <a:r>
              <a:rPr lang="de-DE" sz="1800" dirty="0" err="1" smtClean="0"/>
              <a:t>Intertextualität</a:t>
            </a:r>
            <a:r>
              <a:rPr lang="de-DE" sz="1800" dirty="0" smtClean="0"/>
              <a:t> (Gedichte und Briefe Emily Dickinsons)</a:t>
            </a:r>
          </a:p>
          <a:p>
            <a:pPr marL="360000" lvl="1" indent="-180000" algn="just"/>
            <a:r>
              <a:rPr lang="de-DE" sz="1800" b="1" dirty="0" smtClean="0"/>
              <a:t>Übung</a:t>
            </a:r>
            <a:r>
              <a:rPr lang="de-DE" sz="1800" dirty="0" smtClean="0"/>
              <a:t> (</a:t>
            </a:r>
            <a:r>
              <a:rPr lang="de-DE" sz="1800" dirty="0" err="1" smtClean="0"/>
              <a:t>Burgert</a:t>
            </a:r>
            <a:r>
              <a:rPr lang="de-DE" sz="1800" dirty="0" smtClean="0"/>
              <a:t>, Dr. </a:t>
            </a:r>
            <a:r>
              <a:rPr lang="de-DE" sz="1800" dirty="0" err="1" smtClean="0"/>
              <a:t>Nunes</a:t>
            </a:r>
            <a:r>
              <a:rPr lang="de-DE" sz="1800" dirty="0"/>
              <a:t>)</a:t>
            </a:r>
            <a:r>
              <a:rPr lang="de-DE" sz="1800" dirty="0" smtClean="0"/>
              <a:t>: </a:t>
            </a:r>
            <a:r>
              <a:rPr lang="de-DE" sz="1800" dirty="0"/>
              <a:t>Erstellung von Übersetzungsrohfassungen in </a:t>
            </a:r>
            <a:r>
              <a:rPr lang="de-DE" sz="1800" dirty="0" smtClean="0"/>
              <a:t>Gruppen- und Einzelarbeit</a:t>
            </a:r>
            <a:r>
              <a:rPr lang="de-DE" sz="1800" dirty="0"/>
              <a:t>, </a:t>
            </a:r>
            <a:r>
              <a:rPr lang="de-DE" sz="1800" dirty="0" smtClean="0"/>
              <a:t>Besprechungen in Projektgruppe, Erstellung </a:t>
            </a:r>
            <a:r>
              <a:rPr lang="de-DE" sz="1800" dirty="0"/>
              <a:t>der Konkordanz und Zusammenfügung der Dokumente </a:t>
            </a:r>
            <a:r>
              <a:rPr lang="de-DE" sz="1800" dirty="0" smtClean="0"/>
              <a:t>(durch </a:t>
            </a:r>
            <a:r>
              <a:rPr lang="de-DE" sz="1800" dirty="0"/>
              <a:t>L. </a:t>
            </a:r>
            <a:r>
              <a:rPr lang="de-DE" sz="1800" dirty="0" err="1" smtClean="0"/>
              <a:t>Schwesinger</a:t>
            </a:r>
            <a:r>
              <a:rPr lang="de-DE" sz="1800" dirty="0" smtClean="0"/>
              <a:t>)</a:t>
            </a:r>
          </a:p>
          <a:p>
            <a:pPr marL="180000" indent="-180000"/>
            <a:r>
              <a:rPr lang="de-DE" sz="1800" b="1" dirty="0" smtClean="0"/>
              <a:t>April 2012: </a:t>
            </a:r>
          </a:p>
          <a:p>
            <a:pPr marL="360000" lvl="1" indent="-180000"/>
            <a:r>
              <a:rPr lang="de-DE" sz="1800" b="1" dirty="0" smtClean="0"/>
              <a:t>Übersetzungsworkshop</a:t>
            </a:r>
            <a:r>
              <a:rPr lang="de-DE" sz="1800" dirty="0" smtClean="0"/>
              <a:t> mit Autorin, Verleger und Lektor – Besprechung der Rohfassung, Entwicklung weiterer Strategien</a:t>
            </a:r>
          </a:p>
          <a:p>
            <a:pPr marL="180000" indent="-180000"/>
            <a:r>
              <a:rPr lang="de-DE" sz="1800" b="1" dirty="0" smtClean="0"/>
              <a:t>SS 2012:</a:t>
            </a:r>
          </a:p>
          <a:p>
            <a:pPr marL="360000" lvl="1" indent="-180000"/>
            <a:r>
              <a:rPr lang="de-DE" sz="1800" b="1" dirty="0" smtClean="0"/>
              <a:t>Übung</a:t>
            </a:r>
            <a:r>
              <a:rPr lang="de-DE" sz="1800" dirty="0" smtClean="0"/>
              <a:t> (Dr. Augustin, Dr. </a:t>
            </a:r>
            <a:r>
              <a:rPr lang="de-DE" sz="1800" dirty="0" err="1" smtClean="0"/>
              <a:t>Vejmelka</a:t>
            </a:r>
            <a:r>
              <a:rPr lang="de-DE" sz="1800" dirty="0" smtClean="0"/>
              <a:t>): </a:t>
            </a:r>
            <a:r>
              <a:rPr lang="de-DE" sz="1800" dirty="0"/>
              <a:t>Revision und Qualitätssicherung in Gruppenarbeit  der Übersetzung aus WS </a:t>
            </a:r>
            <a:r>
              <a:rPr lang="de-DE" sz="1800" dirty="0" smtClean="0"/>
              <a:t>2011/12 – Erstellung der Endfassung</a:t>
            </a:r>
          </a:p>
          <a:p>
            <a:pPr marL="180000" indent="-180000"/>
            <a:r>
              <a:rPr lang="de-DE" sz="1800" b="1" dirty="0" smtClean="0"/>
              <a:t>Oktober 2012:</a:t>
            </a:r>
          </a:p>
          <a:p>
            <a:pPr marL="360000" lvl="1" indent="-180000"/>
            <a:r>
              <a:rPr lang="de-DE" sz="1800" dirty="0" smtClean="0"/>
              <a:t>Abschließende </a:t>
            </a:r>
            <a:r>
              <a:rPr lang="de-DE" sz="1800" b="1" dirty="0" smtClean="0"/>
              <a:t>Durchsicht</a:t>
            </a:r>
            <a:r>
              <a:rPr lang="de-DE" sz="1800" dirty="0" smtClean="0"/>
              <a:t> und Abgabe (Dr. Augustin)</a:t>
            </a:r>
          </a:p>
          <a:p>
            <a:pPr marL="360000" lvl="1" indent="-180000"/>
            <a:r>
              <a:rPr lang="de-DE" sz="1800" b="1" dirty="0" smtClean="0"/>
              <a:t>Forschungsorientierter Workshop</a:t>
            </a:r>
            <a:r>
              <a:rPr lang="de-DE" sz="1800" dirty="0" smtClean="0"/>
              <a:t>: Reflexion zu Erfahrungen und Ergebnissen, Translationsdidaktik und studentische Erfahrungsberichte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Folie Nr. 	</a:t>
            </a:r>
            <a:fld id="{D43A920A-4BD3-4948-978E-BFE2C6D0A4D6}" type="slidenum">
              <a:rPr lang="de-DE" smtClean="0"/>
              <a:pPr algn="l"/>
              <a:t>5</a:t>
            </a:fld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Datum: 	</a:t>
            </a:r>
            <a:fld id="{74F45C7E-1285-49C8-8A6E-66FD070355DF}" type="datetime1">
              <a:rPr lang="de-DE" smtClean="0"/>
              <a:pPr algn="l"/>
              <a:t>14.03.2013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0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476672"/>
          </a:xfrm>
        </p:spPr>
        <p:txBody>
          <a:bodyPr>
            <a:normAutofit/>
          </a:bodyPr>
          <a:lstStyle/>
          <a:p>
            <a:r>
              <a:rPr lang="de-DE" dirty="0" smtClean="0"/>
              <a:t>Didaktische </a:t>
            </a:r>
            <a:r>
              <a:rPr lang="de-DE" dirty="0"/>
              <a:t>Aspekte der </a:t>
            </a:r>
            <a:r>
              <a:rPr lang="de-DE" dirty="0" smtClean="0"/>
              <a:t>Projektarbeit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 numCol="1">
            <a:normAutofit/>
          </a:bodyPr>
          <a:lstStyle/>
          <a:p>
            <a:pPr marL="180000" indent="-180000" algn="just"/>
            <a:r>
              <a:rPr lang="de-DE" sz="2800" dirty="0"/>
              <a:t>Einüben der gemeinschaftlichen </a:t>
            </a:r>
            <a:r>
              <a:rPr lang="de-DE" sz="2800" dirty="0" smtClean="0"/>
              <a:t>Übersetzungsprozesse</a:t>
            </a:r>
          </a:p>
          <a:p>
            <a:pPr marL="540000" lvl="1" indent="-252000" algn="just"/>
            <a:r>
              <a:rPr lang="de-DE" sz="2400" dirty="0" smtClean="0"/>
              <a:t> Arbeit </a:t>
            </a:r>
            <a:r>
              <a:rPr lang="de-DE" sz="2400" dirty="0"/>
              <a:t>mit unterschiedlichen </a:t>
            </a:r>
            <a:r>
              <a:rPr lang="de-DE" sz="2400" dirty="0" smtClean="0"/>
              <a:t>Dokumenten</a:t>
            </a:r>
          </a:p>
          <a:p>
            <a:pPr marL="900000" lvl="2" indent="-252000" algn="just"/>
            <a:r>
              <a:rPr lang="de-DE" sz="2000" dirty="0"/>
              <a:t>Zitate Emily </a:t>
            </a:r>
            <a:r>
              <a:rPr lang="de-DE" sz="2000" dirty="0" smtClean="0"/>
              <a:t>Dickinsons </a:t>
            </a:r>
            <a:r>
              <a:rPr lang="de-DE" sz="2000" dirty="0"/>
              <a:t>in eigener Übersetzung der Autorin ins </a:t>
            </a:r>
            <a:r>
              <a:rPr lang="de-DE" sz="2000" dirty="0" smtClean="0"/>
              <a:t>Portugiesische</a:t>
            </a:r>
            <a:r>
              <a:rPr lang="de-DE" sz="2000" dirty="0"/>
              <a:t>, </a:t>
            </a:r>
            <a:r>
              <a:rPr lang="de-DE" sz="2000" dirty="0" smtClean="0"/>
              <a:t>Originalzitate </a:t>
            </a:r>
            <a:r>
              <a:rPr lang="de-DE" sz="2000" dirty="0"/>
              <a:t>als </a:t>
            </a:r>
            <a:r>
              <a:rPr lang="de-DE" sz="2000" dirty="0" smtClean="0"/>
              <a:t>Vergleichsgröße</a:t>
            </a:r>
          </a:p>
          <a:p>
            <a:pPr marL="900000" lvl="2" indent="-252000" algn="just"/>
            <a:r>
              <a:rPr lang="de-DE" sz="2000" dirty="0" smtClean="0"/>
              <a:t>Künstliche „Chat-Sprache“</a:t>
            </a:r>
          </a:p>
          <a:p>
            <a:pPr marL="540000" lvl="1" indent="-252000" algn="just"/>
            <a:r>
              <a:rPr lang="de-DE" sz="2400" dirty="0" smtClean="0"/>
              <a:t> Manuskriptformatierungen </a:t>
            </a:r>
            <a:r>
              <a:rPr lang="de-DE" sz="2400" dirty="0"/>
              <a:t>und </a:t>
            </a:r>
            <a:r>
              <a:rPr lang="de-DE" sz="2400" dirty="0" smtClean="0"/>
              <a:t>Verlagsvorgaben</a:t>
            </a:r>
          </a:p>
          <a:p>
            <a:pPr marL="540000" lvl="1" indent="-252000" algn="just"/>
            <a:r>
              <a:rPr lang="de-DE" sz="2400" dirty="0" smtClean="0"/>
              <a:t> ILIAS / E-Learning </a:t>
            </a:r>
            <a:endParaRPr lang="de-DE" sz="2400" dirty="0"/>
          </a:p>
          <a:p>
            <a:pPr marL="180000" indent="-180000" algn="just"/>
            <a:r>
              <a:rPr lang="de-DE" sz="2800" dirty="0" smtClean="0"/>
              <a:t>Terminologie-Management</a:t>
            </a:r>
            <a:r>
              <a:rPr lang="de-DE" sz="2800" dirty="0"/>
              <a:t>: Glossar in ILIAS auf der Grundlage </a:t>
            </a:r>
            <a:r>
              <a:rPr lang="de-DE" sz="2800" dirty="0" smtClean="0"/>
              <a:t>einer eigens </a:t>
            </a:r>
            <a:r>
              <a:rPr lang="de-DE" sz="2800" dirty="0"/>
              <a:t>erstellten </a:t>
            </a:r>
            <a:r>
              <a:rPr lang="de-DE" sz="2800" dirty="0" smtClean="0"/>
              <a:t>Konkordanz</a:t>
            </a:r>
            <a:endParaRPr lang="de-DE" sz="2800" dirty="0"/>
          </a:p>
          <a:p>
            <a:pPr marL="180000" indent="-180000" algn="just"/>
            <a:r>
              <a:rPr lang="de-DE" sz="2800" dirty="0"/>
              <a:t>Praxisnahe Schulung der translatorischen Kompetenzen durch realen </a:t>
            </a:r>
            <a:r>
              <a:rPr lang="de-DE" sz="2800" dirty="0" smtClean="0"/>
              <a:t>Übersetzungsauftrag</a:t>
            </a:r>
            <a:endParaRPr lang="de-DE" sz="2800" dirty="0"/>
          </a:p>
          <a:p>
            <a:pPr marL="180000" indent="-180000"/>
            <a:r>
              <a:rPr lang="de-DE" sz="2800" dirty="0"/>
              <a:t>Spezialisierung im Bereich literarisches </a:t>
            </a:r>
            <a:r>
              <a:rPr lang="de-DE" sz="2800" dirty="0" smtClean="0"/>
              <a:t>Übersetzen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Folie Nr. 	</a:t>
            </a:r>
            <a:fld id="{D43A920A-4BD3-4948-978E-BFE2C6D0A4D6}" type="slidenum">
              <a:rPr lang="de-DE" smtClean="0"/>
              <a:pPr algn="l"/>
              <a:t>6</a:t>
            </a:fld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Datum: 	</a:t>
            </a:r>
            <a:fld id="{4C6660F0-37C4-4B50-A5AF-28F04B590351}" type="datetime1">
              <a:rPr lang="de-DE" smtClean="0"/>
              <a:pPr algn="l"/>
              <a:t>14.03.2013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29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548680"/>
          </a:xfrm>
        </p:spPr>
        <p:txBody>
          <a:bodyPr>
            <a:normAutofit/>
          </a:bodyPr>
          <a:lstStyle/>
          <a:p>
            <a:r>
              <a:rPr lang="de-DE" dirty="0" smtClean="0"/>
              <a:t>Projektdokumentation auf ILIAS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Folie Nr. 	</a:t>
            </a:r>
            <a:fld id="{D43A920A-4BD3-4948-978E-BFE2C6D0A4D6}" type="slidenum">
              <a:rPr lang="de-DE" smtClean="0"/>
              <a:pPr algn="l"/>
              <a:t>7</a:t>
            </a:fld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Datum: 	</a:t>
            </a:r>
            <a:fld id="{C816CF90-C579-4EF9-A86C-8D3A5E31B9E1}" type="datetime1">
              <a:rPr lang="de-DE" smtClean="0"/>
              <a:pPr algn="l"/>
              <a:t>14.03.2013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" t="10236" r="23734" b="6723"/>
          <a:stretch/>
        </p:blipFill>
        <p:spPr bwMode="auto">
          <a:xfrm>
            <a:off x="251520" y="692696"/>
            <a:ext cx="8568952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363272" cy="504056"/>
          </a:xfrm>
        </p:spPr>
        <p:txBody>
          <a:bodyPr>
            <a:normAutofit/>
          </a:bodyPr>
          <a:lstStyle/>
          <a:p>
            <a:r>
              <a:rPr lang="de-DE" dirty="0"/>
              <a:t>Übersetzerworkshop, 10.-</a:t>
            </a:r>
            <a:r>
              <a:rPr lang="de-DE" dirty="0" smtClean="0"/>
              <a:t>14.04.2012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2304256"/>
          </a:xfrm>
        </p:spPr>
        <p:txBody>
          <a:bodyPr numCol="2">
            <a:normAutofit/>
          </a:bodyPr>
          <a:lstStyle/>
          <a:p>
            <a:pPr marL="180000" indent="-180000">
              <a:spcBef>
                <a:spcPts val="400"/>
              </a:spcBef>
            </a:pPr>
            <a:r>
              <a:rPr lang="de-DE" sz="1800" dirty="0"/>
              <a:t>Schnittstelle </a:t>
            </a:r>
            <a:r>
              <a:rPr lang="de-DE" sz="1800" dirty="0" smtClean="0"/>
              <a:t>zwischen </a:t>
            </a:r>
            <a:r>
              <a:rPr lang="de-DE" sz="1800" dirty="0" err="1" smtClean="0"/>
              <a:t>literaturwiss</a:t>
            </a:r>
            <a:r>
              <a:rPr lang="de-DE" sz="1800" dirty="0" smtClean="0"/>
              <a:t>. </a:t>
            </a:r>
            <a:r>
              <a:rPr lang="de-DE" sz="1800" dirty="0"/>
              <a:t>Seminar </a:t>
            </a:r>
            <a:r>
              <a:rPr lang="de-DE" sz="1800" dirty="0" smtClean="0"/>
              <a:t>(Prof</a:t>
            </a:r>
            <a:r>
              <a:rPr lang="de-DE" sz="1800" dirty="0"/>
              <a:t>. </a:t>
            </a:r>
            <a:r>
              <a:rPr lang="de-DE" sz="1800" dirty="0" smtClean="0"/>
              <a:t>Sieber) und ÜÜ im </a:t>
            </a:r>
            <a:r>
              <a:rPr lang="de-DE" sz="1800" dirty="0" err="1" smtClean="0"/>
              <a:t>WiSe</a:t>
            </a:r>
            <a:r>
              <a:rPr lang="de-DE" sz="1800" dirty="0" smtClean="0"/>
              <a:t> 11/12 </a:t>
            </a:r>
            <a:r>
              <a:rPr lang="de-DE" sz="1800" dirty="0"/>
              <a:t>(</a:t>
            </a:r>
            <a:r>
              <a:rPr lang="de-DE" sz="1800" dirty="0" err="1"/>
              <a:t>Burgert</a:t>
            </a:r>
            <a:r>
              <a:rPr lang="de-DE" sz="1800" dirty="0"/>
              <a:t>, Dr. </a:t>
            </a:r>
            <a:r>
              <a:rPr lang="de-DE" sz="1800" dirty="0" err="1"/>
              <a:t>Nunes</a:t>
            </a:r>
            <a:r>
              <a:rPr lang="de-DE" sz="1800" dirty="0"/>
              <a:t>) mit </a:t>
            </a:r>
            <a:r>
              <a:rPr lang="de-DE" sz="1800" dirty="0" smtClean="0"/>
              <a:t>ÜÜ im </a:t>
            </a:r>
            <a:r>
              <a:rPr lang="de-DE" sz="1800" dirty="0" err="1"/>
              <a:t>SoSe</a:t>
            </a:r>
            <a:r>
              <a:rPr lang="de-DE" sz="1800" dirty="0"/>
              <a:t> </a:t>
            </a:r>
            <a:r>
              <a:rPr lang="de-DE" sz="1800" dirty="0" smtClean="0"/>
              <a:t>12 (Dr. Augustin, Dr. Vejmelka) </a:t>
            </a:r>
          </a:p>
          <a:p>
            <a:pPr marL="180000" indent="-180000">
              <a:spcBef>
                <a:spcPts val="400"/>
              </a:spcBef>
            </a:pPr>
            <a:r>
              <a:rPr lang="de-DE" sz="1800" dirty="0" smtClean="0"/>
              <a:t>Anwesenheit von Ana </a:t>
            </a:r>
            <a:r>
              <a:rPr lang="de-DE" sz="1800" dirty="0" err="1" smtClean="0"/>
              <a:t>Nobre</a:t>
            </a:r>
            <a:r>
              <a:rPr lang="de-DE" sz="1800" dirty="0" smtClean="0"/>
              <a:t> de </a:t>
            </a:r>
            <a:r>
              <a:rPr lang="de-DE" sz="1800" dirty="0" err="1" smtClean="0"/>
              <a:t>Gusmão</a:t>
            </a:r>
            <a:r>
              <a:rPr lang="de-DE" sz="1800" dirty="0" smtClean="0"/>
              <a:t> (Autorin), Michael Kegler (Lektor) und Stefan </a:t>
            </a:r>
            <a:r>
              <a:rPr lang="de-DE" sz="1800" dirty="0" err="1" smtClean="0"/>
              <a:t>Weidle</a:t>
            </a:r>
            <a:r>
              <a:rPr lang="de-DE" sz="1800" dirty="0" smtClean="0"/>
              <a:t> (Verleger)</a:t>
            </a:r>
          </a:p>
          <a:p>
            <a:pPr marL="180000" indent="-180000">
              <a:spcBef>
                <a:spcPts val="400"/>
              </a:spcBef>
            </a:pPr>
            <a:r>
              <a:rPr lang="de-DE" sz="1800" dirty="0" smtClean="0"/>
              <a:t>Thematische Plenarsitzungen und Werkstätten mit Autorin, Lektor, Verleger und Projektleitern</a:t>
            </a:r>
          </a:p>
          <a:p>
            <a:pPr marL="180000" indent="-180000">
              <a:spcBef>
                <a:spcPts val="400"/>
              </a:spcBef>
            </a:pPr>
            <a:r>
              <a:rPr lang="de-DE" sz="1800" dirty="0" smtClean="0"/>
              <a:t>Besprechung der vorliegenden Ergebnisse und Textfassungen </a:t>
            </a:r>
          </a:p>
          <a:p>
            <a:pPr marL="180000" indent="-180000">
              <a:spcBef>
                <a:spcPts val="400"/>
              </a:spcBef>
            </a:pPr>
            <a:r>
              <a:rPr lang="de-DE" sz="1800" dirty="0" smtClean="0"/>
              <a:t>Festlegung von Strategien und Schwerpunkten für das weitere Vorgehen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Folie Nr. 	</a:t>
            </a:r>
            <a:fld id="{D43A920A-4BD3-4948-978E-BFE2C6D0A4D6}" type="slidenum">
              <a:rPr lang="de-DE" smtClean="0"/>
              <a:pPr algn="l"/>
              <a:t>8</a:t>
            </a:fld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Datum: 	</a:t>
            </a:r>
            <a:fld id="{0BEAE528-773F-4A9C-B5D8-8749BAB53E64}" type="datetime1">
              <a:rPr lang="de-DE" smtClean="0"/>
              <a:pPr algn="l"/>
              <a:t>14.03.2013</a:t>
            </a:fld>
            <a:endParaRPr lang="de-DE" dirty="0"/>
          </a:p>
        </p:txBody>
      </p:sp>
      <p:pic>
        <p:nvPicPr>
          <p:cNvPr id="2050" name="Picture 2" descr="\\fs11\burgert$\Bilder\Übersetzerworkshop\Angela 1141.jpg"/>
          <p:cNvPicPr>
            <a:picLocks noChangeAspect="1" noChangeArrowheads="1"/>
          </p:cNvPicPr>
          <p:nvPr/>
        </p:nvPicPr>
        <p:blipFill>
          <a:blip r:embed="rId3"/>
          <a:srcRect b="33068"/>
          <a:stretch>
            <a:fillRect/>
          </a:stretch>
        </p:blipFill>
        <p:spPr bwMode="auto">
          <a:xfrm>
            <a:off x="457200" y="3208051"/>
            <a:ext cx="8229600" cy="23690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90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856" y="0"/>
            <a:ext cx="4094112" cy="548680"/>
          </a:xfrm>
        </p:spPr>
        <p:txBody>
          <a:bodyPr>
            <a:normAutofit fontScale="90000"/>
          </a:bodyPr>
          <a:lstStyle/>
          <a:p>
            <a:pPr algn="ctr">
              <a:lnSpc>
                <a:spcPts val="2000"/>
              </a:lnSpc>
            </a:pPr>
            <a:r>
              <a:rPr lang="de-DE" sz="2200" dirty="0"/>
              <a:t>Konkretes </a:t>
            </a:r>
            <a:r>
              <a:rPr lang="de-DE" sz="2200" dirty="0" smtClean="0"/>
              <a:t>Projektziel: </a:t>
            </a:r>
            <a:br>
              <a:rPr lang="de-DE" sz="2200" dirty="0" smtClean="0"/>
            </a:br>
            <a:r>
              <a:rPr lang="de-DE" sz="2200" dirty="0" smtClean="0"/>
              <a:t>die Romanübersetzung</a:t>
            </a:r>
            <a:endParaRPr lang="de-DE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9856" y="764704"/>
            <a:ext cx="4094112" cy="540060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de-DE" sz="1800" b="1" dirty="0" smtClean="0"/>
              <a:t>Aug./Sept.2012:</a:t>
            </a:r>
            <a:r>
              <a:rPr lang="de-DE" sz="1800" dirty="0" smtClean="0"/>
              <a:t> Zusammenführung aller Textteile, abschließende Durchsicht (Dr. Augustin)</a:t>
            </a:r>
          </a:p>
          <a:p>
            <a:pPr marL="0" indent="0">
              <a:buNone/>
            </a:pPr>
            <a:r>
              <a:rPr lang="de-DE" sz="1800" b="1" dirty="0" smtClean="0"/>
              <a:t>Okt. 2012: </a:t>
            </a:r>
            <a:r>
              <a:rPr lang="de-DE" sz="1800" dirty="0" smtClean="0"/>
              <a:t>Übergabe des Manuskripts an den Lektor (M. Kegler)</a:t>
            </a:r>
          </a:p>
          <a:p>
            <a:pPr marL="0" indent="0">
              <a:buNone/>
            </a:pPr>
            <a:r>
              <a:rPr lang="de-DE" sz="1800" b="1" dirty="0" smtClean="0"/>
              <a:t>Nov. 2012: </a:t>
            </a:r>
            <a:r>
              <a:rPr lang="de-DE" sz="1800" dirty="0" smtClean="0"/>
              <a:t>Ankündigung im Frühjahrsprogramm des </a:t>
            </a:r>
            <a:r>
              <a:rPr lang="de-DE" sz="1800" dirty="0" err="1" smtClean="0"/>
              <a:t>Weidle</a:t>
            </a:r>
            <a:r>
              <a:rPr lang="de-DE" sz="1800" dirty="0" smtClean="0"/>
              <a:t>-Verlags:</a:t>
            </a:r>
          </a:p>
          <a:p>
            <a:pPr marL="360000" lvl="1" indent="0">
              <a:spcBef>
                <a:spcPts val="600"/>
              </a:spcBef>
              <a:buNone/>
            </a:pPr>
            <a:r>
              <a:rPr lang="de-DE" sz="1900" dirty="0"/>
              <a:t>Ana </a:t>
            </a:r>
            <a:r>
              <a:rPr lang="de-DE" sz="1900" dirty="0" err="1"/>
              <a:t>Nobre</a:t>
            </a:r>
            <a:r>
              <a:rPr lang="de-DE" sz="1900" dirty="0"/>
              <a:t> de </a:t>
            </a:r>
            <a:r>
              <a:rPr lang="de-DE" sz="1900" dirty="0" err="1"/>
              <a:t>Gusmão</a:t>
            </a:r>
            <a:endParaRPr lang="de-DE" sz="1900" dirty="0"/>
          </a:p>
          <a:p>
            <a:pPr marL="360000" lvl="1" indent="0">
              <a:spcBef>
                <a:spcPts val="0"/>
              </a:spcBef>
              <a:buNone/>
            </a:pPr>
            <a:r>
              <a:rPr lang="de-DE" sz="1900" b="1" dirty="0"/>
              <a:t>Die Gefangene von Emily </a:t>
            </a:r>
            <a:r>
              <a:rPr lang="de-DE" sz="1900" b="1" dirty="0" smtClean="0"/>
              <a:t>Dickinson </a:t>
            </a:r>
            <a:r>
              <a:rPr lang="de-DE" sz="1900" b="1" dirty="0"/>
              <a:t>Roman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de-DE" sz="1900" dirty="0"/>
              <a:t>Übersetzung aus dem Portugiesischen durch Studierende der </a:t>
            </a:r>
            <a:r>
              <a:rPr lang="de-DE" sz="1900" dirty="0" smtClean="0"/>
              <a:t>Johannes Gutenberg-Universität </a:t>
            </a:r>
            <a:r>
              <a:rPr lang="de-DE" sz="1900" dirty="0"/>
              <a:t>Mainz.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de-DE" sz="1900" dirty="0"/>
              <a:t>ca. 350 Seiten, fadengeheftete Broschur. 21,90 Euro.</a:t>
            </a:r>
          </a:p>
          <a:p>
            <a:pPr marL="3600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900" dirty="0" smtClean="0"/>
              <a:t>ISBN 978-3-938803-57-8</a:t>
            </a:r>
            <a:endParaRPr lang="de-DE" sz="1900" dirty="0"/>
          </a:p>
          <a:p>
            <a:pPr marL="0" indent="0">
              <a:buNone/>
            </a:pPr>
            <a:r>
              <a:rPr lang="de-DE" sz="1800" b="1" dirty="0" smtClean="0"/>
              <a:t>April 2013: </a:t>
            </a:r>
            <a:r>
              <a:rPr lang="de-DE" sz="1800" dirty="0" smtClean="0"/>
              <a:t>Buchveröffentlichung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Folie Nr. 	</a:t>
            </a:r>
            <a:fld id="{D43A920A-4BD3-4948-978E-BFE2C6D0A4D6}" type="slidenum">
              <a:rPr lang="de-DE" smtClean="0"/>
              <a:pPr algn="l"/>
              <a:t>9</a:t>
            </a:fld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Datum: 	</a:t>
            </a:r>
            <a:fld id="{8C0304EB-E631-4064-BF84-F9B90B5A9D8B}" type="datetime1">
              <a:rPr lang="de-DE" smtClean="0"/>
              <a:pPr algn="l"/>
              <a:t>14.03.2013</a:t>
            </a:fld>
            <a:endParaRPr lang="de-D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"/>
          <a:stretch/>
        </p:blipFill>
        <p:spPr bwMode="auto">
          <a:xfrm>
            <a:off x="4427984" y="299860"/>
            <a:ext cx="4524630" cy="628060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2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GU_PowerPoint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JGU_PowerPoint</Template>
  <TotalTime>0</TotalTime>
  <Words>773</Words>
  <Application>Microsoft Office PowerPoint</Application>
  <PresentationFormat>Bildschirmpräsentation (4:3)</PresentationFormat>
  <Paragraphs>109</Paragraphs>
  <Slides>12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JGU_PowerPoint</vt:lpstr>
      <vt:lpstr>PowerPoint-Präsentation</vt:lpstr>
      <vt:lpstr>Projektidee und -ziele</vt:lpstr>
      <vt:lpstr>Projektumsetzung </vt:lpstr>
      <vt:lpstr>Einbindung in die B.A.- / M.A.-Curricula</vt:lpstr>
      <vt:lpstr>Projektstruktur</vt:lpstr>
      <vt:lpstr>Didaktische Aspekte der Projektarbeit</vt:lpstr>
      <vt:lpstr>Projektdokumentation auf ILIAS</vt:lpstr>
      <vt:lpstr>Übersetzerworkshop, 10.-14.04.2012</vt:lpstr>
      <vt:lpstr>Konkretes Projektziel:  die Romanübersetzung</vt:lpstr>
      <vt:lpstr>Forschungsorientierter Workshop, 19.10.2012</vt:lpstr>
      <vt:lpstr>Erfahrungswerte</vt:lpstr>
      <vt:lpstr>PowerPoint-Präsentation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Marcel</dc:creator>
  <cp:lastModifiedBy>morima00</cp:lastModifiedBy>
  <cp:revision>102</cp:revision>
  <cp:lastPrinted>2013-02-19T08:51:37Z</cp:lastPrinted>
  <dcterms:created xsi:type="dcterms:W3CDTF">2013-01-17T19:29:19Z</dcterms:created>
  <dcterms:modified xsi:type="dcterms:W3CDTF">2013-03-14T10:20:27Z</dcterms:modified>
</cp:coreProperties>
</file>