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75" r:id="rId2"/>
    <p:sldId id="260" r:id="rId3"/>
    <p:sldId id="276" r:id="rId4"/>
    <p:sldId id="277" r:id="rId5"/>
    <p:sldId id="280" r:id="rId6"/>
    <p:sldId id="278" r:id="rId7"/>
    <p:sldId id="279" r:id="rId8"/>
    <p:sldId id="264" r:id="rId9"/>
    <p:sldId id="265" r:id="rId10"/>
    <p:sldId id="257" r:id="rId11"/>
    <p:sldId id="258" r:id="rId12"/>
    <p:sldId id="266" r:id="rId13"/>
    <p:sldId id="267" r:id="rId14"/>
    <p:sldId id="268" r:id="rId15"/>
    <p:sldId id="259" r:id="rId16"/>
    <p:sldId id="269" r:id="rId17"/>
    <p:sldId id="270" r:id="rId18"/>
    <p:sldId id="282" r:id="rId19"/>
    <p:sldId id="281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9C11A-D885-48E5-92B4-3DEA807A58CB}" type="datetimeFigureOut">
              <a:rPr lang="de-DE" smtClean="0"/>
              <a:pPr/>
              <a:t>11.05.2012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7084-5591-4E4A-9887-DE87EC2313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87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C7084-5591-4E4A-9887-DE87EC2313E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00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E6AE-C47E-4C20-A443-289A640469CE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44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65E8-2E76-489B-B5A1-8034FEE12025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98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21C9-2AD7-4EC0-961B-8F09DBC6F765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6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01D9-B6FA-454E-91DA-F1FD27323628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6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19B7-D2AF-4A64-AA31-FF48A2EFB882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622D-0A5A-408C-A8C9-352B362519A4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31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E265-37E5-4A73-97E7-692FC516878F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20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5EBF-0416-45FD-8A84-2860605EB08D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04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87C1-FE9D-4FC3-83A5-5278E39B7DB1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11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33A3-877E-493A-9F52-932998D85B7F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49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2CC-E4AD-4B74-948E-7E6B44A57394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1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9FD5-F649-48EA-A849-7E54B7263753}" type="datetime1">
              <a:rPr lang="de-DE" smtClean="0"/>
              <a:pPr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eDI (elektronische Lernplattform des Deutschen Instituts der JGU) - Dr. Johannes Ullmaier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DA2A-9A37-4651-944F-79C511A3CC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5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9785" y="1133745"/>
            <a:ext cx="7772400" cy="1470025"/>
          </a:xfrm>
        </p:spPr>
        <p:txBody>
          <a:bodyPr/>
          <a:lstStyle/>
          <a:p>
            <a:r>
              <a:rPr lang="de-DE" dirty="0" smtClean="0"/>
              <a:t>Projekt: </a:t>
            </a:r>
            <a:r>
              <a:rPr lang="de-DE" dirty="0" err="1" smtClean="0"/>
              <a:t>eDI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4211" y="261671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E-Learning-unterstützte Neukonzeption des Kurses </a:t>
            </a:r>
            <a:r>
              <a:rPr lang="de-DE" i="1" dirty="0" smtClean="0"/>
              <a:t>Einführung in die Neuere deutsche Literaturwissenschaft</a:t>
            </a:r>
            <a:r>
              <a:rPr lang="de-DE" dirty="0" smtClean="0"/>
              <a:t> am Deutschen Institut der Johannes Gutenberg-Universität Mainz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35" y="5634244"/>
            <a:ext cx="1091183" cy="6834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43" y="5655304"/>
            <a:ext cx="1710190" cy="8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feil nach unten 10"/>
          <p:cNvSpPr/>
          <p:nvPr/>
        </p:nvSpPr>
        <p:spPr>
          <a:xfrm>
            <a:off x="5713382" y="2097791"/>
            <a:ext cx="1846555" cy="13051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627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miley 19"/>
          <p:cNvSpPr/>
          <p:nvPr/>
        </p:nvSpPr>
        <p:spPr>
          <a:xfrm>
            <a:off x="4904642" y="3634914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miley 45"/>
          <p:cNvSpPr/>
          <p:nvPr/>
        </p:nvSpPr>
        <p:spPr>
          <a:xfrm>
            <a:off x="5593218" y="3634914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miley 46"/>
          <p:cNvSpPr/>
          <p:nvPr/>
        </p:nvSpPr>
        <p:spPr>
          <a:xfrm>
            <a:off x="6350517" y="3634912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miley 47"/>
          <p:cNvSpPr/>
          <p:nvPr/>
        </p:nvSpPr>
        <p:spPr>
          <a:xfrm>
            <a:off x="7064882" y="3634913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miley 48"/>
          <p:cNvSpPr/>
          <p:nvPr/>
        </p:nvSpPr>
        <p:spPr>
          <a:xfrm>
            <a:off x="7784962" y="3634914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Smiley 49"/>
          <p:cNvSpPr/>
          <p:nvPr/>
        </p:nvSpPr>
        <p:spPr>
          <a:xfrm>
            <a:off x="4907004" y="4371575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Smiley 50"/>
          <p:cNvSpPr/>
          <p:nvPr/>
        </p:nvSpPr>
        <p:spPr>
          <a:xfrm>
            <a:off x="5593218" y="4371575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Smiley 51"/>
          <p:cNvSpPr/>
          <p:nvPr/>
        </p:nvSpPr>
        <p:spPr>
          <a:xfrm>
            <a:off x="6350518" y="4371575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Smiley 52"/>
          <p:cNvSpPr/>
          <p:nvPr/>
        </p:nvSpPr>
        <p:spPr>
          <a:xfrm>
            <a:off x="7064882" y="4371575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Smiley 53"/>
          <p:cNvSpPr/>
          <p:nvPr/>
        </p:nvSpPr>
        <p:spPr>
          <a:xfrm>
            <a:off x="7784961" y="4371575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Smiley 54"/>
          <p:cNvSpPr/>
          <p:nvPr/>
        </p:nvSpPr>
        <p:spPr>
          <a:xfrm>
            <a:off x="4904641" y="5091657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Smiley 55"/>
          <p:cNvSpPr/>
          <p:nvPr/>
        </p:nvSpPr>
        <p:spPr>
          <a:xfrm>
            <a:off x="5593217" y="5091657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Smiley 56"/>
          <p:cNvSpPr/>
          <p:nvPr/>
        </p:nvSpPr>
        <p:spPr>
          <a:xfrm>
            <a:off x="6350516" y="5091655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Smiley 57"/>
          <p:cNvSpPr/>
          <p:nvPr/>
        </p:nvSpPr>
        <p:spPr>
          <a:xfrm>
            <a:off x="7064881" y="5091656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Smiley 58"/>
          <p:cNvSpPr/>
          <p:nvPr/>
        </p:nvSpPr>
        <p:spPr>
          <a:xfrm>
            <a:off x="7784961" y="5091657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Smiley 59"/>
          <p:cNvSpPr/>
          <p:nvPr/>
        </p:nvSpPr>
        <p:spPr>
          <a:xfrm>
            <a:off x="4907003" y="5828318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Smiley 60"/>
          <p:cNvSpPr/>
          <p:nvPr/>
        </p:nvSpPr>
        <p:spPr>
          <a:xfrm>
            <a:off x="5593217" y="5828318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Smiley 61"/>
          <p:cNvSpPr/>
          <p:nvPr/>
        </p:nvSpPr>
        <p:spPr>
          <a:xfrm>
            <a:off x="6350517" y="5828318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Smiley 62"/>
          <p:cNvSpPr/>
          <p:nvPr/>
        </p:nvSpPr>
        <p:spPr>
          <a:xfrm>
            <a:off x="7064881" y="5828318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Smiley 63"/>
          <p:cNvSpPr/>
          <p:nvPr/>
        </p:nvSpPr>
        <p:spPr>
          <a:xfrm>
            <a:off x="7784960" y="5828318"/>
            <a:ext cx="495055" cy="485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98431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Modifikation der </a:t>
            </a:r>
            <a:br>
              <a:rPr lang="de-DE" sz="3600" dirty="0" smtClean="0"/>
            </a:br>
            <a:r>
              <a:rPr lang="de-DE" sz="3600" dirty="0" smtClean="0"/>
              <a:t>Kommunikationssituation</a:t>
            </a:r>
            <a:endParaRPr lang="de-DE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6648" y="2168860"/>
            <a:ext cx="5031667" cy="2202715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/>
              <a:t>bislang:</a:t>
            </a:r>
          </a:p>
          <a:p>
            <a:pPr marL="0" indent="0">
              <a:buNone/>
            </a:pPr>
            <a:r>
              <a:rPr lang="de-DE" sz="2800" dirty="0" smtClean="0"/>
              <a:t>lineare </a:t>
            </a:r>
            <a:r>
              <a:rPr lang="de-DE" sz="2800" dirty="0"/>
              <a:t>hierarchische </a:t>
            </a:r>
            <a:r>
              <a:rPr lang="de-DE" sz="2800" dirty="0" smtClean="0"/>
              <a:t>Kommunikationssituation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erade Verbindung mit Pfeil 109"/>
          <p:cNvCxnSpPr>
            <a:stCxn id="2" idx="2"/>
            <a:endCxn id="54" idx="1"/>
          </p:cNvCxnSpPr>
          <p:nvPr/>
        </p:nvCxnSpPr>
        <p:spPr>
          <a:xfrm>
            <a:off x="2574950" y="2771759"/>
            <a:ext cx="1487067" cy="1200923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8" y="1583795"/>
            <a:ext cx="2112184" cy="1187964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37" y="1417638"/>
            <a:ext cx="1816456" cy="1937553"/>
          </a:xfrm>
          <a:prstGeom prst="rect">
            <a:avLst/>
          </a:prstGeom>
        </p:spPr>
      </p:pic>
      <p:cxnSp>
        <p:nvCxnSpPr>
          <p:cNvPr id="29" name="Gerade Verbindung mit Pfeil 28"/>
          <p:cNvCxnSpPr>
            <a:stCxn id="2" idx="2"/>
            <a:endCxn id="69" idx="1"/>
          </p:cNvCxnSpPr>
          <p:nvPr/>
        </p:nvCxnSpPr>
        <p:spPr>
          <a:xfrm>
            <a:off x="2574950" y="2771759"/>
            <a:ext cx="1489428" cy="3394327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" idx="2"/>
            <a:endCxn id="64" idx="1"/>
          </p:cNvCxnSpPr>
          <p:nvPr/>
        </p:nvCxnSpPr>
        <p:spPr>
          <a:xfrm>
            <a:off x="2574950" y="2771759"/>
            <a:ext cx="1487066" cy="2657666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" idx="2"/>
            <a:endCxn id="70" idx="1"/>
          </p:cNvCxnSpPr>
          <p:nvPr/>
        </p:nvCxnSpPr>
        <p:spPr>
          <a:xfrm>
            <a:off x="2574950" y="2771759"/>
            <a:ext cx="2175642" cy="3394327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" idx="2"/>
            <a:endCxn id="62" idx="1"/>
          </p:cNvCxnSpPr>
          <p:nvPr/>
        </p:nvCxnSpPr>
        <p:spPr>
          <a:xfrm>
            <a:off x="2574950" y="2771759"/>
            <a:ext cx="3647307" cy="1937584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2" idx="2"/>
            <a:endCxn id="71" idx="1"/>
          </p:cNvCxnSpPr>
          <p:nvPr/>
        </p:nvCxnSpPr>
        <p:spPr>
          <a:xfrm>
            <a:off x="2574950" y="2771759"/>
            <a:ext cx="2932942" cy="3394327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" idx="2"/>
            <a:endCxn id="65" idx="1"/>
          </p:cNvCxnSpPr>
          <p:nvPr/>
        </p:nvCxnSpPr>
        <p:spPr>
          <a:xfrm>
            <a:off x="2574950" y="2771759"/>
            <a:ext cx="2175642" cy="2657666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2" idx="2"/>
            <a:endCxn id="58" idx="1"/>
          </p:cNvCxnSpPr>
          <p:nvPr/>
        </p:nvCxnSpPr>
        <p:spPr>
          <a:xfrm>
            <a:off x="2574950" y="2771759"/>
            <a:ext cx="4367387" cy="1200923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2" idx="2"/>
            <a:endCxn id="63" idx="1"/>
          </p:cNvCxnSpPr>
          <p:nvPr/>
        </p:nvCxnSpPr>
        <p:spPr>
          <a:xfrm>
            <a:off x="2574950" y="2771759"/>
            <a:ext cx="4367386" cy="1937584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2" idx="2"/>
            <a:endCxn id="59" idx="1"/>
          </p:cNvCxnSpPr>
          <p:nvPr/>
        </p:nvCxnSpPr>
        <p:spPr>
          <a:xfrm>
            <a:off x="2574950" y="2771759"/>
            <a:ext cx="1489429" cy="1937584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187652" y="4046845"/>
            <a:ext cx="3305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neue differenzierte Kommunikation: </a:t>
            </a:r>
            <a:endParaRPr lang="de-DE" sz="2800" dirty="0" smtClean="0"/>
          </a:p>
          <a:p>
            <a:r>
              <a:rPr lang="de-DE" sz="2800" dirty="0" smtClean="0"/>
              <a:t>e-Kurs </a:t>
            </a:r>
            <a:r>
              <a:rPr lang="de-DE" sz="2800" dirty="0"/>
              <a:t>/ Seminarleiter / Studierende</a:t>
            </a:r>
          </a:p>
        </p:txBody>
      </p:sp>
      <p:cxnSp>
        <p:nvCxnSpPr>
          <p:cNvPr id="89" name="Gerade Verbindung mit Pfeil 88"/>
          <p:cNvCxnSpPr>
            <a:stCxn id="2" idx="2"/>
            <a:endCxn id="66" idx="1"/>
          </p:cNvCxnSpPr>
          <p:nvPr/>
        </p:nvCxnSpPr>
        <p:spPr>
          <a:xfrm>
            <a:off x="2574950" y="2771759"/>
            <a:ext cx="2932941" cy="2657664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>
            <a:stCxn id="2" idx="2"/>
            <a:endCxn id="72" idx="1"/>
          </p:cNvCxnSpPr>
          <p:nvPr/>
        </p:nvCxnSpPr>
        <p:spPr>
          <a:xfrm>
            <a:off x="2574950" y="2771759"/>
            <a:ext cx="3647306" cy="3394327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>
            <a:stCxn id="2" idx="2"/>
            <a:endCxn id="57" idx="1"/>
          </p:cNvCxnSpPr>
          <p:nvPr/>
        </p:nvCxnSpPr>
        <p:spPr>
          <a:xfrm>
            <a:off x="2574950" y="2771759"/>
            <a:ext cx="3647307" cy="1200922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>
            <a:stCxn id="2" idx="2"/>
            <a:endCxn id="73" idx="1"/>
          </p:cNvCxnSpPr>
          <p:nvPr/>
        </p:nvCxnSpPr>
        <p:spPr>
          <a:xfrm>
            <a:off x="2574950" y="2771759"/>
            <a:ext cx="4367385" cy="3394327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>
            <a:stCxn id="2" idx="2"/>
            <a:endCxn id="68" idx="1"/>
          </p:cNvCxnSpPr>
          <p:nvPr/>
        </p:nvCxnSpPr>
        <p:spPr>
          <a:xfrm>
            <a:off x="2574950" y="2771759"/>
            <a:ext cx="4367386" cy="2657666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>
            <a:stCxn id="2" idx="2"/>
            <a:endCxn id="55" idx="1"/>
          </p:cNvCxnSpPr>
          <p:nvPr/>
        </p:nvCxnSpPr>
        <p:spPr>
          <a:xfrm>
            <a:off x="2574950" y="2771759"/>
            <a:ext cx="2175643" cy="1200923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>
            <a:stCxn id="2" idx="2"/>
            <a:endCxn id="60" idx="1"/>
          </p:cNvCxnSpPr>
          <p:nvPr/>
        </p:nvCxnSpPr>
        <p:spPr>
          <a:xfrm>
            <a:off x="2574950" y="2771759"/>
            <a:ext cx="2175643" cy="1937584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>
            <a:stCxn id="2" idx="2"/>
            <a:endCxn id="61" idx="1"/>
          </p:cNvCxnSpPr>
          <p:nvPr/>
        </p:nvCxnSpPr>
        <p:spPr>
          <a:xfrm>
            <a:off x="2574950" y="2771759"/>
            <a:ext cx="2932943" cy="1937584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>
            <a:stCxn id="2" idx="2"/>
            <a:endCxn id="56" idx="1"/>
          </p:cNvCxnSpPr>
          <p:nvPr/>
        </p:nvCxnSpPr>
        <p:spPr>
          <a:xfrm>
            <a:off x="2574950" y="2771759"/>
            <a:ext cx="2932942" cy="1200921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>
            <a:stCxn id="27" idx="2"/>
            <a:endCxn id="69" idx="7"/>
          </p:cNvCxnSpPr>
          <p:nvPr/>
        </p:nvCxnSpPr>
        <p:spPr>
          <a:xfrm flipH="1">
            <a:off x="4414435" y="3355191"/>
            <a:ext cx="3363630" cy="281089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>
            <a:stCxn id="27" idx="2"/>
            <a:endCxn id="73" idx="7"/>
          </p:cNvCxnSpPr>
          <p:nvPr/>
        </p:nvCxnSpPr>
        <p:spPr>
          <a:xfrm flipH="1">
            <a:off x="7292392" y="3355191"/>
            <a:ext cx="485673" cy="281089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131"/>
          <p:cNvCxnSpPr>
            <a:stCxn id="27" idx="2"/>
            <a:endCxn id="70" idx="7"/>
          </p:cNvCxnSpPr>
          <p:nvPr/>
        </p:nvCxnSpPr>
        <p:spPr>
          <a:xfrm flipH="1">
            <a:off x="5100649" y="3355191"/>
            <a:ext cx="2677416" cy="281089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/>
          <p:cNvCxnSpPr>
            <a:stCxn id="27" idx="2"/>
            <a:endCxn id="72" idx="7"/>
          </p:cNvCxnSpPr>
          <p:nvPr/>
        </p:nvCxnSpPr>
        <p:spPr>
          <a:xfrm flipH="1">
            <a:off x="6572313" y="3355191"/>
            <a:ext cx="1205752" cy="281089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139"/>
          <p:cNvCxnSpPr>
            <a:stCxn id="27" idx="2"/>
            <a:endCxn id="60" idx="7"/>
          </p:cNvCxnSpPr>
          <p:nvPr/>
        </p:nvCxnSpPr>
        <p:spPr>
          <a:xfrm flipH="1">
            <a:off x="5100650" y="3355191"/>
            <a:ext cx="2677415" cy="135415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140"/>
          <p:cNvCxnSpPr>
            <a:stCxn id="27" idx="2"/>
            <a:endCxn id="59" idx="7"/>
          </p:cNvCxnSpPr>
          <p:nvPr/>
        </p:nvCxnSpPr>
        <p:spPr>
          <a:xfrm flipH="1">
            <a:off x="4414436" y="3355191"/>
            <a:ext cx="3363629" cy="135415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mit Pfeil 141"/>
          <p:cNvCxnSpPr>
            <a:stCxn id="27" idx="2"/>
            <a:endCxn id="68" idx="7"/>
          </p:cNvCxnSpPr>
          <p:nvPr/>
        </p:nvCxnSpPr>
        <p:spPr>
          <a:xfrm flipH="1">
            <a:off x="7292393" y="3355191"/>
            <a:ext cx="485672" cy="207423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mit Pfeil 142"/>
          <p:cNvCxnSpPr>
            <a:stCxn id="27" idx="2"/>
            <a:endCxn id="67" idx="7"/>
          </p:cNvCxnSpPr>
          <p:nvPr/>
        </p:nvCxnSpPr>
        <p:spPr>
          <a:xfrm flipH="1">
            <a:off x="6572313" y="3355191"/>
            <a:ext cx="1205752" cy="20742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43"/>
          <p:cNvCxnSpPr>
            <a:stCxn id="27" idx="2"/>
            <a:endCxn id="66" idx="7"/>
          </p:cNvCxnSpPr>
          <p:nvPr/>
        </p:nvCxnSpPr>
        <p:spPr>
          <a:xfrm flipH="1">
            <a:off x="5857948" y="3355191"/>
            <a:ext cx="1920117" cy="207423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stCxn id="27" idx="2"/>
            <a:endCxn id="65" idx="7"/>
          </p:cNvCxnSpPr>
          <p:nvPr/>
        </p:nvCxnSpPr>
        <p:spPr>
          <a:xfrm flipH="1">
            <a:off x="5100649" y="3355191"/>
            <a:ext cx="2677416" cy="207423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/>
          <p:cNvCxnSpPr>
            <a:stCxn id="27" idx="2"/>
            <a:endCxn id="64" idx="7"/>
          </p:cNvCxnSpPr>
          <p:nvPr/>
        </p:nvCxnSpPr>
        <p:spPr>
          <a:xfrm flipH="1">
            <a:off x="4412073" y="3355191"/>
            <a:ext cx="3365992" cy="207423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>
            <a:stCxn id="27" idx="2"/>
            <a:endCxn id="56" idx="7"/>
          </p:cNvCxnSpPr>
          <p:nvPr/>
        </p:nvCxnSpPr>
        <p:spPr>
          <a:xfrm flipH="1">
            <a:off x="5857949" y="3355191"/>
            <a:ext cx="1920116" cy="61748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/>
          <p:cNvCxnSpPr>
            <a:stCxn id="27" idx="2"/>
            <a:endCxn id="55" idx="7"/>
          </p:cNvCxnSpPr>
          <p:nvPr/>
        </p:nvCxnSpPr>
        <p:spPr>
          <a:xfrm flipH="1">
            <a:off x="5100650" y="3355191"/>
            <a:ext cx="2677415" cy="61749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mit Pfeil 156"/>
          <p:cNvCxnSpPr>
            <a:stCxn id="27" idx="2"/>
            <a:endCxn id="54" idx="7"/>
          </p:cNvCxnSpPr>
          <p:nvPr/>
        </p:nvCxnSpPr>
        <p:spPr>
          <a:xfrm flipH="1">
            <a:off x="4412074" y="3355191"/>
            <a:ext cx="3365991" cy="61749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>
            <a:stCxn id="27" idx="2"/>
            <a:endCxn id="61" idx="7"/>
          </p:cNvCxnSpPr>
          <p:nvPr/>
        </p:nvCxnSpPr>
        <p:spPr>
          <a:xfrm flipH="1">
            <a:off x="5857950" y="3355191"/>
            <a:ext cx="1920115" cy="135415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mit Pfeil 158"/>
          <p:cNvCxnSpPr>
            <a:stCxn id="27" idx="2"/>
            <a:endCxn id="62" idx="7"/>
          </p:cNvCxnSpPr>
          <p:nvPr/>
        </p:nvCxnSpPr>
        <p:spPr>
          <a:xfrm flipH="1">
            <a:off x="6572314" y="3355191"/>
            <a:ext cx="1205751" cy="135415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/>
          <p:cNvCxnSpPr>
            <a:stCxn id="27" idx="2"/>
            <a:endCxn id="63" idx="7"/>
          </p:cNvCxnSpPr>
          <p:nvPr/>
        </p:nvCxnSpPr>
        <p:spPr>
          <a:xfrm flipH="1">
            <a:off x="7292393" y="3355191"/>
            <a:ext cx="485672" cy="135415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>
            <a:stCxn id="27" idx="2"/>
            <a:endCxn id="57" idx="7"/>
          </p:cNvCxnSpPr>
          <p:nvPr/>
        </p:nvCxnSpPr>
        <p:spPr>
          <a:xfrm flipH="1">
            <a:off x="6572314" y="3355191"/>
            <a:ext cx="1205751" cy="61749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mit Pfeil 168"/>
          <p:cNvCxnSpPr>
            <a:stCxn id="27" idx="2"/>
            <a:endCxn id="58" idx="7"/>
          </p:cNvCxnSpPr>
          <p:nvPr/>
        </p:nvCxnSpPr>
        <p:spPr>
          <a:xfrm flipH="1">
            <a:off x="7292394" y="3355191"/>
            <a:ext cx="485671" cy="61749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Modifikation der Kommunikationssituation</a:t>
            </a:r>
            <a:endParaRPr lang="de-DE" dirty="0"/>
          </a:p>
        </p:txBody>
      </p:sp>
      <p:cxnSp>
        <p:nvCxnSpPr>
          <p:cNvPr id="97" name="Gerade Verbindung mit Pfeil 96"/>
          <p:cNvCxnSpPr>
            <a:stCxn id="2" idx="2"/>
            <a:endCxn id="67" idx="1"/>
          </p:cNvCxnSpPr>
          <p:nvPr/>
        </p:nvCxnSpPr>
        <p:spPr>
          <a:xfrm>
            <a:off x="2574950" y="2771759"/>
            <a:ext cx="3647306" cy="2657665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132"/>
          <p:cNvCxnSpPr>
            <a:stCxn id="27" idx="2"/>
            <a:endCxn id="71" idx="7"/>
          </p:cNvCxnSpPr>
          <p:nvPr/>
        </p:nvCxnSpPr>
        <p:spPr>
          <a:xfrm flipH="1">
            <a:off x="5857949" y="3355191"/>
            <a:ext cx="1920116" cy="281089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miley 58"/>
          <p:cNvSpPr/>
          <p:nvPr/>
        </p:nvSpPr>
        <p:spPr>
          <a:xfrm>
            <a:off x="3991880" y="4638220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Smiley 59"/>
          <p:cNvSpPr/>
          <p:nvPr/>
        </p:nvSpPr>
        <p:spPr>
          <a:xfrm>
            <a:off x="4678094" y="4638220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Smiley 60"/>
          <p:cNvSpPr/>
          <p:nvPr/>
        </p:nvSpPr>
        <p:spPr>
          <a:xfrm>
            <a:off x="5435394" y="4638220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Smiley 61"/>
          <p:cNvSpPr/>
          <p:nvPr/>
        </p:nvSpPr>
        <p:spPr>
          <a:xfrm>
            <a:off x="6149758" y="4638220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Smiley 62"/>
          <p:cNvSpPr/>
          <p:nvPr/>
        </p:nvSpPr>
        <p:spPr>
          <a:xfrm>
            <a:off x="6869837" y="4638220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Smiley 63"/>
          <p:cNvSpPr/>
          <p:nvPr/>
        </p:nvSpPr>
        <p:spPr>
          <a:xfrm>
            <a:off x="3989517" y="5358302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Smiley 64"/>
          <p:cNvSpPr/>
          <p:nvPr/>
        </p:nvSpPr>
        <p:spPr>
          <a:xfrm>
            <a:off x="4678093" y="5358302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Smiley 65"/>
          <p:cNvSpPr/>
          <p:nvPr/>
        </p:nvSpPr>
        <p:spPr>
          <a:xfrm>
            <a:off x="5435392" y="5358300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Smiley 66"/>
          <p:cNvSpPr/>
          <p:nvPr/>
        </p:nvSpPr>
        <p:spPr>
          <a:xfrm>
            <a:off x="6149757" y="5358301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Smiley 67"/>
          <p:cNvSpPr/>
          <p:nvPr/>
        </p:nvSpPr>
        <p:spPr>
          <a:xfrm>
            <a:off x="6869837" y="5358302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Smiley 68"/>
          <p:cNvSpPr/>
          <p:nvPr/>
        </p:nvSpPr>
        <p:spPr>
          <a:xfrm>
            <a:off x="3991879" y="6094963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Smiley 69"/>
          <p:cNvSpPr/>
          <p:nvPr/>
        </p:nvSpPr>
        <p:spPr>
          <a:xfrm>
            <a:off x="4678093" y="6094963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Smiley 70"/>
          <p:cNvSpPr/>
          <p:nvPr/>
        </p:nvSpPr>
        <p:spPr>
          <a:xfrm>
            <a:off x="5435393" y="6094963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Smiley 71"/>
          <p:cNvSpPr/>
          <p:nvPr/>
        </p:nvSpPr>
        <p:spPr>
          <a:xfrm>
            <a:off x="6149757" y="6094963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Smiley 72"/>
          <p:cNvSpPr/>
          <p:nvPr/>
        </p:nvSpPr>
        <p:spPr>
          <a:xfrm>
            <a:off x="6869836" y="6094963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Smiley 55"/>
          <p:cNvSpPr/>
          <p:nvPr/>
        </p:nvSpPr>
        <p:spPr>
          <a:xfrm>
            <a:off x="5435393" y="3901557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Smiley 56"/>
          <p:cNvSpPr/>
          <p:nvPr/>
        </p:nvSpPr>
        <p:spPr>
          <a:xfrm>
            <a:off x="6149758" y="3901558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Smiley 54"/>
          <p:cNvSpPr/>
          <p:nvPr/>
        </p:nvSpPr>
        <p:spPr>
          <a:xfrm>
            <a:off x="4678094" y="3901559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Smiley 53"/>
          <p:cNvSpPr/>
          <p:nvPr/>
        </p:nvSpPr>
        <p:spPr>
          <a:xfrm>
            <a:off x="3989518" y="3901559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Smiley 57"/>
          <p:cNvSpPr/>
          <p:nvPr/>
        </p:nvSpPr>
        <p:spPr>
          <a:xfrm>
            <a:off x="6869838" y="3901559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6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Inhaltliches und mediales Bindeglied zwischen </a:t>
            </a:r>
            <a:r>
              <a:rPr lang="de-DE" dirty="0" err="1" smtClean="0"/>
              <a:t>eDI</a:t>
            </a:r>
            <a:r>
              <a:rPr lang="de-DE" dirty="0" smtClean="0"/>
              <a:t>- und Kontaktsitzung: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690"/>
          </a:xfrm>
        </p:spPr>
        <p:txBody>
          <a:bodyPr/>
          <a:lstStyle/>
          <a:p>
            <a:r>
              <a:rPr lang="de-DE" dirty="0" err="1" smtClean="0"/>
              <a:t>pdf</a:t>
            </a:r>
            <a:r>
              <a:rPr lang="de-DE" dirty="0" smtClean="0"/>
              <a:t>-Dateien als Printausdrucke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91680" y="3429000"/>
            <a:ext cx="6075675" cy="24006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Book Antiqua" pitchFamily="18" charset="0"/>
                <a:cs typeface="Andalus" pitchFamily="18" charset="-78"/>
              </a:rPr>
              <a:t>Antonomasie</a:t>
            </a:r>
            <a:r>
              <a:rPr lang="de-DE" sz="2400" dirty="0" smtClean="0">
                <a:latin typeface="Book Antiqua" pitchFamily="18" charset="0"/>
                <a:cs typeface="Andalus" pitchFamily="18" charset="-78"/>
              </a:rPr>
              <a:t> </a:t>
            </a:r>
          </a:p>
          <a:p>
            <a:endParaRPr lang="de-DE" dirty="0">
              <a:latin typeface="Book Antiqua" pitchFamily="18" charset="0"/>
              <a:cs typeface="Andalus" pitchFamily="18" charset="-78"/>
            </a:endParaRPr>
          </a:p>
          <a:p>
            <a:r>
              <a:rPr lang="de-DE" dirty="0" smtClean="0">
                <a:latin typeface="Book Antiqua" pitchFamily="18" charset="0"/>
                <a:cs typeface="Andalus" pitchFamily="18" charset="-78"/>
              </a:rPr>
              <a:t>Kurzdefinition:	Umbenennung </a:t>
            </a:r>
            <a:r>
              <a:rPr lang="de-DE" dirty="0">
                <a:latin typeface="Book Antiqua" pitchFamily="18" charset="0"/>
                <a:cs typeface="Andalus" pitchFamily="18" charset="-78"/>
              </a:rPr>
              <a:t>einer Person/Sache </a:t>
            </a:r>
            <a:r>
              <a:rPr lang="de-DE" dirty="0" smtClean="0">
                <a:latin typeface="Book Antiqua" pitchFamily="18" charset="0"/>
                <a:cs typeface="Andalus" pitchFamily="18" charset="-78"/>
              </a:rPr>
              <a:t>			durch </a:t>
            </a:r>
            <a:r>
              <a:rPr lang="de-DE" dirty="0">
                <a:latin typeface="Book Antiqua" pitchFamily="18" charset="0"/>
                <a:cs typeface="Andalus" pitchFamily="18" charset="-78"/>
              </a:rPr>
              <a:t>charakteristische </a:t>
            </a:r>
            <a:r>
              <a:rPr lang="de-DE" dirty="0" smtClean="0">
                <a:latin typeface="Book Antiqua" pitchFamily="18" charset="0"/>
                <a:cs typeface="Andalus" pitchFamily="18" charset="-78"/>
              </a:rPr>
              <a:t>Eigenschaften:</a:t>
            </a:r>
          </a:p>
          <a:p>
            <a:endParaRPr lang="de-DE" dirty="0">
              <a:latin typeface="Book Antiqua" pitchFamily="18" charset="0"/>
              <a:cs typeface="Andalus" pitchFamily="18" charset="-78"/>
            </a:endParaRPr>
          </a:p>
          <a:p>
            <a:r>
              <a:rPr lang="de-DE" dirty="0">
                <a:latin typeface="Book Antiqua" pitchFamily="18" charset="0"/>
                <a:cs typeface="Andalus" pitchFamily="18" charset="-78"/>
              </a:rPr>
              <a:t>Beispiele: 	</a:t>
            </a:r>
            <a:r>
              <a:rPr lang="de-DE" dirty="0" smtClean="0">
                <a:latin typeface="Book Antiqua" pitchFamily="18" charset="0"/>
                <a:cs typeface="Andalus" pitchFamily="18" charset="-78"/>
              </a:rPr>
              <a:t>der </a:t>
            </a:r>
            <a:r>
              <a:rPr lang="de-DE" dirty="0" err="1">
                <a:latin typeface="Book Antiqua" pitchFamily="18" charset="0"/>
                <a:cs typeface="Andalus" pitchFamily="18" charset="-78"/>
              </a:rPr>
              <a:t>Pelide</a:t>
            </a:r>
            <a:r>
              <a:rPr lang="de-DE" dirty="0">
                <a:latin typeface="Book Antiqua" pitchFamily="18" charset="0"/>
                <a:cs typeface="Andalus" pitchFamily="18" charset="-78"/>
              </a:rPr>
              <a:t>, der Ritter von der traurigen </a:t>
            </a:r>
            <a:r>
              <a:rPr lang="de-DE" dirty="0" smtClean="0">
                <a:latin typeface="Book Antiqua" pitchFamily="18" charset="0"/>
                <a:cs typeface="Andalus" pitchFamily="18" charset="-78"/>
              </a:rPr>
              <a:t>		Gestalt</a:t>
            </a:r>
            <a:r>
              <a:rPr lang="de-DE" dirty="0">
                <a:latin typeface="Book Antiqua" pitchFamily="18" charset="0"/>
                <a:cs typeface="Andalus" pitchFamily="18" charset="-78"/>
              </a:rPr>
              <a:t>, eine Venus, ein Herkules, die </a:t>
            </a:r>
            <a:r>
              <a:rPr lang="de-DE" dirty="0" smtClean="0">
                <a:latin typeface="Book Antiqua" pitchFamily="18" charset="0"/>
                <a:cs typeface="Andalus" pitchFamily="18" charset="-78"/>
              </a:rPr>
              <a:t>		Beatles </a:t>
            </a:r>
            <a:r>
              <a:rPr lang="de-DE" dirty="0">
                <a:latin typeface="Book Antiqua" pitchFamily="18" charset="0"/>
                <a:cs typeface="Andalus" pitchFamily="18" charset="-78"/>
              </a:rPr>
              <a:t>der </a:t>
            </a:r>
            <a:r>
              <a:rPr lang="de-DE" dirty="0" smtClean="0">
                <a:latin typeface="Book Antiqua" pitchFamily="18" charset="0"/>
                <a:cs typeface="Andalus" pitchFamily="18" charset="-78"/>
              </a:rPr>
              <a:t>90er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56665" y="2573905"/>
            <a:ext cx="668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Beispiel (Rhetorik, </a:t>
            </a:r>
            <a:r>
              <a:rPr lang="de-DE" sz="2800" dirty="0" err="1" smtClean="0"/>
              <a:t>elocutio</a:t>
            </a:r>
            <a:r>
              <a:rPr lang="de-DE" sz="2800" dirty="0" smtClean="0"/>
              <a:t>, Tropen):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5949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Funktionsverschiebung des Kontaktunterrichts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415" y="2123855"/>
            <a:ext cx="8229600" cy="4525963"/>
          </a:xfrm>
        </p:spPr>
        <p:txBody>
          <a:bodyPr/>
          <a:lstStyle/>
          <a:p>
            <a:r>
              <a:rPr lang="de-DE" dirty="0" smtClean="0"/>
              <a:t>Nachbereitung </a:t>
            </a:r>
          </a:p>
          <a:p>
            <a:r>
              <a:rPr lang="de-DE" dirty="0" smtClean="0"/>
              <a:t>Festigung</a:t>
            </a:r>
          </a:p>
          <a:p>
            <a:r>
              <a:rPr lang="de-DE" dirty="0" smtClean="0"/>
              <a:t>praktische Erprobung </a:t>
            </a:r>
          </a:p>
          <a:p>
            <a:r>
              <a:rPr lang="de-DE" dirty="0" smtClean="0"/>
              <a:t>weiterführende Diskussionen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Funktionsverschiebung der Tutorien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kommunikatives Bindeglied zwischen den individuellen E-Kurs-Sitzungen und den gemeinsamen analogen Sitzungen</a:t>
            </a:r>
          </a:p>
          <a:p>
            <a:r>
              <a:rPr lang="de-DE" dirty="0" smtClean="0"/>
              <a:t>teilweise virtualisiert, d.h. als Forumsdiskussion(en) reorganisiert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5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7" y="1808820"/>
            <a:ext cx="2112184" cy="11879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0" y="1225785"/>
            <a:ext cx="1816456" cy="1937553"/>
          </a:xfrm>
          <a:prstGeom prst="rect">
            <a:avLst/>
          </a:prstGeom>
        </p:spPr>
      </p:pic>
      <p:cxnSp>
        <p:nvCxnSpPr>
          <p:cNvPr id="4" name="Gerade Verbindung mit Pfeil 3"/>
          <p:cNvCxnSpPr>
            <a:stCxn id="2" idx="2"/>
            <a:endCxn id="28" idx="1"/>
          </p:cNvCxnSpPr>
          <p:nvPr/>
        </p:nvCxnSpPr>
        <p:spPr>
          <a:xfrm>
            <a:off x="1481269" y="2996784"/>
            <a:ext cx="1463561" cy="3331991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>
            <a:stCxn id="2" idx="2"/>
            <a:endCxn id="23" idx="1"/>
          </p:cNvCxnSpPr>
          <p:nvPr/>
        </p:nvCxnSpPr>
        <p:spPr>
          <a:xfrm>
            <a:off x="1481269" y="2996784"/>
            <a:ext cx="1461199" cy="2595330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>
            <a:stCxn id="2" idx="2"/>
            <a:endCxn id="29" idx="1"/>
          </p:cNvCxnSpPr>
          <p:nvPr/>
        </p:nvCxnSpPr>
        <p:spPr>
          <a:xfrm>
            <a:off x="1481269" y="2996784"/>
            <a:ext cx="2173120" cy="3331991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2" idx="2"/>
            <a:endCxn id="21" idx="1"/>
          </p:cNvCxnSpPr>
          <p:nvPr/>
        </p:nvCxnSpPr>
        <p:spPr>
          <a:xfrm>
            <a:off x="1481269" y="2996784"/>
            <a:ext cx="3621440" cy="1875248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stCxn id="2" idx="2"/>
            <a:endCxn id="30" idx="1"/>
          </p:cNvCxnSpPr>
          <p:nvPr/>
        </p:nvCxnSpPr>
        <p:spPr>
          <a:xfrm>
            <a:off x="1481269" y="2996784"/>
            <a:ext cx="2907075" cy="3331991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2" idx="2"/>
            <a:endCxn id="24" idx="1"/>
          </p:cNvCxnSpPr>
          <p:nvPr/>
        </p:nvCxnSpPr>
        <p:spPr>
          <a:xfrm>
            <a:off x="1481269" y="2996784"/>
            <a:ext cx="2149775" cy="2595330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2" idx="2"/>
            <a:endCxn id="17" idx="1"/>
          </p:cNvCxnSpPr>
          <p:nvPr/>
        </p:nvCxnSpPr>
        <p:spPr>
          <a:xfrm>
            <a:off x="1481269" y="2996784"/>
            <a:ext cx="4341520" cy="1138587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2" idx="2"/>
            <a:endCxn id="22" idx="1"/>
          </p:cNvCxnSpPr>
          <p:nvPr/>
        </p:nvCxnSpPr>
        <p:spPr>
          <a:xfrm>
            <a:off x="1481269" y="2996784"/>
            <a:ext cx="4341519" cy="1875248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2" idx="2"/>
            <a:endCxn id="18" idx="1"/>
          </p:cNvCxnSpPr>
          <p:nvPr/>
        </p:nvCxnSpPr>
        <p:spPr>
          <a:xfrm>
            <a:off x="1481269" y="2996784"/>
            <a:ext cx="1463562" cy="1875248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" idx="2"/>
            <a:endCxn id="25" idx="1"/>
          </p:cNvCxnSpPr>
          <p:nvPr/>
        </p:nvCxnSpPr>
        <p:spPr>
          <a:xfrm>
            <a:off x="1481269" y="2996784"/>
            <a:ext cx="2907074" cy="2595328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" idx="2"/>
            <a:endCxn id="31" idx="1"/>
          </p:cNvCxnSpPr>
          <p:nvPr/>
        </p:nvCxnSpPr>
        <p:spPr>
          <a:xfrm>
            <a:off x="1481269" y="2996784"/>
            <a:ext cx="3621439" cy="3331991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" idx="2"/>
            <a:endCxn id="32" idx="1"/>
          </p:cNvCxnSpPr>
          <p:nvPr/>
        </p:nvCxnSpPr>
        <p:spPr>
          <a:xfrm>
            <a:off x="1481269" y="2996784"/>
            <a:ext cx="4341518" cy="3331991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2" idx="2"/>
            <a:endCxn id="16" idx="1"/>
          </p:cNvCxnSpPr>
          <p:nvPr/>
        </p:nvCxnSpPr>
        <p:spPr>
          <a:xfrm>
            <a:off x="1481269" y="2996784"/>
            <a:ext cx="3621440" cy="1138586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" idx="2"/>
            <a:endCxn id="26" idx="1"/>
          </p:cNvCxnSpPr>
          <p:nvPr/>
        </p:nvCxnSpPr>
        <p:spPr>
          <a:xfrm>
            <a:off x="1481269" y="2996784"/>
            <a:ext cx="3621439" cy="2595329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2" idx="2"/>
            <a:endCxn id="27" idx="1"/>
          </p:cNvCxnSpPr>
          <p:nvPr/>
        </p:nvCxnSpPr>
        <p:spPr>
          <a:xfrm>
            <a:off x="1481269" y="2996784"/>
            <a:ext cx="4341519" cy="2595330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2" idx="2"/>
            <a:endCxn id="14" idx="1"/>
          </p:cNvCxnSpPr>
          <p:nvPr/>
        </p:nvCxnSpPr>
        <p:spPr>
          <a:xfrm>
            <a:off x="1481269" y="2996784"/>
            <a:ext cx="2149776" cy="1138587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2" idx="2"/>
            <a:endCxn id="19" idx="1"/>
          </p:cNvCxnSpPr>
          <p:nvPr/>
        </p:nvCxnSpPr>
        <p:spPr>
          <a:xfrm>
            <a:off x="1481269" y="2996784"/>
            <a:ext cx="2149776" cy="1875248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" idx="2"/>
            <a:endCxn id="15" idx="1"/>
          </p:cNvCxnSpPr>
          <p:nvPr/>
        </p:nvCxnSpPr>
        <p:spPr>
          <a:xfrm>
            <a:off x="1481269" y="2996784"/>
            <a:ext cx="2907075" cy="1138585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2" idx="2"/>
            <a:endCxn id="20" idx="1"/>
          </p:cNvCxnSpPr>
          <p:nvPr/>
        </p:nvCxnSpPr>
        <p:spPr>
          <a:xfrm>
            <a:off x="1481269" y="2996784"/>
            <a:ext cx="2907076" cy="1875248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" idx="2"/>
            <a:endCxn id="13" idx="1"/>
          </p:cNvCxnSpPr>
          <p:nvPr/>
        </p:nvCxnSpPr>
        <p:spPr>
          <a:xfrm>
            <a:off x="1481269" y="2996784"/>
            <a:ext cx="1461200" cy="1138587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3" idx="2"/>
            <a:endCxn id="28" idx="7"/>
          </p:cNvCxnSpPr>
          <p:nvPr/>
        </p:nvCxnSpPr>
        <p:spPr>
          <a:xfrm flipH="1">
            <a:off x="3294887" y="3163338"/>
            <a:ext cx="4255571" cy="316543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3" idx="2"/>
            <a:endCxn id="32" idx="7"/>
          </p:cNvCxnSpPr>
          <p:nvPr/>
        </p:nvCxnSpPr>
        <p:spPr>
          <a:xfrm flipH="1">
            <a:off x="6172844" y="3163338"/>
            <a:ext cx="1377614" cy="316543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3" idx="2"/>
            <a:endCxn id="29" idx="7"/>
          </p:cNvCxnSpPr>
          <p:nvPr/>
        </p:nvCxnSpPr>
        <p:spPr>
          <a:xfrm flipH="1">
            <a:off x="4004446" y="3163338"/>
            <a:ext cx="3546012" cy="316543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3" idx="2"/>
            <a:endCxn id="30" idx="7"/>
          </p:cNvCxnSpPr>
          <p:nvPr/>
        </p:nvCxnSpPr>
        <p:spPr>
          <a:xfrm flipH="1">
            <a:off x="4738401" y="3163338"/>
            <a:ext cx="2812057" cy="316543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3" idx="2"/>
            <a:endCxn id="31" idx="7"/>
          </p:cNvCxnSpPr>
          <p:nvPr/>
        </p:nvCxnSpPr>
        <p:spPr>
          <a:xfrm flipH="1">
            <a:off x="5452765" y="3163338"/>
            <a:ext cx="2097693" cy="316543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3" idx="2"/>
            <a:endCxn id="19" idx="7"/>
          </p:cNvCxnSpPr>
          <p:nvPr/>
        </p:nvCxnSpPr>
        <p:spPr>
          <a:xfrm flipH="1">
            <a:off x="3981102" y="3163338"/>
            <a:ext cx="3569356" cy="17086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3" idx="2"/>
            <a:endCxn id="18" idx="7"/>
          </p:cNvCxnSpPr>
          <p:nvPr/>
        </p:nvCxnSpPr>
        <p:spPr>
          <a:xfrm flipH="1">
            <a:off x="3294888" y="3163338"/>
            <a:ext cx="4255570" cy="17086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3" idx="2"/>
            <a:endCxn id="27" idx="7"/>
          </p:cNvCxnSpPr>
          <p:nvPr/>
        </p:nvCxnSpPr>
        <p:spPr>
          <a:xfrm flipH="1">
            <a:off x="6172845" y="3163338"/>
            <a:ext cx="1377613" cy="242877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" idx="2"/>
            <a:endCxn id="26" idx="7"/>
          </p:cNvCxnSpPr>
          <p:nvPr/>
        </p:nvCxnSpPr>
        <p:spPr>
          <a:xfrm flipH="1">
            <a:off x="5452765" y="3163338"/>
            <a:ext cx="2097693" cy="24287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3" idx="2"/>
            <a:endCxn id="25" idx="7"/>
          </p:cNvCxnSpPr>
          <p:nvPr/>
        </p:nvCxnSpPr>
        <p:spPr>
          <a:xfrm flipH="1">
            <a:off x="4738400" y="3163338"/>
            <a:ext cx="2812058" cy="242877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3" idx="2"/>
            <a:endCxn id="24" idx="7"/>
          </p:cNvCxnSpPr>
          <p:nvPr/>
        </p:nvCxnSpPr>
        <p:spPr>
          <a:xfrm flipH="1">
            <a:off x="3981101" y="3163338"/>
            <a:ext cx="3569357" cy="242877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3" idx="2"/>
            <a:endCxn id="23" idx="7"/>
          </p:cNvCxnSpPr>
          <p:nvPr/>
        </p:nvCxnSpPr>
        <p:spPr>
          <a:xfrm flipH="1">
            <a:off x="3292525" y="3163338"/>
            <a:ext cx="4257933" cy="242877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3" idx="2"/>
            <a:endCxn id="15" idx="7"/>
          </p:cNvCxnSpPr>
          <p:nvPr/>
        </p:nvCxnSpPr>
        <p:spPr>
          <a:xfrm flipH="1">
            <a:off x="4738401" y="3163338"/>
            <a:ext cx="2812057" cy="97203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3" idx="2"/>
            <a:endCxn id="14" idx="7"/>
          </p:cNvCxnSpPr>
          <p:nvPr/>
        </p:nvCxnSpPr>
        <p:spPr>
          <a:xfrm flipH="1">
            <a:off x="3981102" y="3163338"/>
            <a:ext cx="3569356" cy="9720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3" idx="2"/>
            <a:endCxn id="13" idx="7"/>
          </p:cNvCxnSpPr>
          <p:nvPr/>
        </p:nvCxnSpPr>
        <p:spPr>
          <a:xfrm flipH="1">
            <a:off x="3292526" y="3163338"/>
            <a:ext cx="4257932" cy="9720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3" idx="2"/>
            <a:endCxn id="20" idx="7"/>
          </p:cNvCxnSpPr>
          <p:nvPr/>
        </p:nvCxnSpPr>
        <p:spPr>
          <a:xfrm flipH="1">
            <a:off x="4738402" y="3163338"/>
            <a:ext cx="2812056" cy="17086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3" idx="2"/>
            <a:endCxn id="21" idx="7"/>
          </p:cNvCxnSpPr>
          <p:nvPr/>
        </p:nvCxnSpPr>
        <p:spPr>
          <a:xfrm flipH="1">
            <a:off x="5452766" y="3163338"/>
            <a:ext cx="2097692" cy="17086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3" idx="2"/>
            <a:endCxn id="22" idx="7"/>
          </p:cNvCxnSpPr>
          <p:nvPr/>
        </p:nvCxnSpPr>
        <p:spPr>
          <a:xfrm flipH="1">
            <a:off x="6172845" y="3163338"/>
            <a:ext cx="1377613" cy="17086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3" idx="2"/>
            <a:endCxn id="16" idx="7"/>
          </p:cNvCxnSpPr>
          <p:nvPr/>
        </p:nvCxnSpPr>
        <p:spPr>
          <a:xfrm flipH="1">
            <a:off x="5452766" y="3163338"/>
            <a:ext cx="2097692" cy="97203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3" idx="2"/>
            <a:endCxn id="17" idx="7"/>
          </p:cNvCxnSpPr>
          <p:nvPr/>
        </p:nvCxnSpPr>
        <p:spPr>
          <a:xfrm flipH="1">
            <a:off x="6172846" y="3163338"/>
            <a:ext cx="1377612" cy="9720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Grafik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27" y="1824582"/>
            <a:ext cx="914400" cy="9601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5" name="Textfeld 104"/>
          <p:cNvSpPr txBox="1"/>
          <p:nvPr/>
        </p:nvSpPr>
        <p:spPr>
          <a:xfrm>
            <a:off x="4050583" y="1538790"/>
            <a:ext cx="125599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Tutorium</a:t>
            </a:r>
            <a:endParaRPr lang="de-DE" dirty="0"/>
          </a:p>
        </p:txBody>
      </p:sp>
      <p:cxnSp>
        <p:nvCxnSpPr>
          <p:cNvPr id="110" name="Gerade Verbindung mit Pfeil 109"/>
          <p:cNvCxnSpPr>
            <a:stCxn id="104" idx="2"/>
            <a:endCxn id="16" idx="0"/>
          </p:cNvCxnSpPr>
          <p:nvPr/>
        </p:nvCxnSpPr>
        <p:spPr>
          <a:xfrm>
            <a:off x="4567227" y="2784702"/>
            <a:ext cx="710511" cy="127954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stCxn id="104" idx="2"/>
            <a:endCxn id="14" idx="0"/>
          </p:cNvCxnSpPr>
          <p:nvPr/>
        </p:nvCxnSpPr>
        <p:spPr>
          <a:xfrm flipH="1">
            <a:off x="3806074" y="2784702"/>
            <a:ext cx="761153" cy="127954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>
            <a:stCxn id="104" idx="2"/>
            <a:endCxn id="15" idx="0"/>
          </p:cNvCxnSpPr>
          <p:nvPr/>
        </p:nvCxnSpPr>
        <p:spPr>
          <a:xfrm flipH="1">
            <a:off x="4563373" y="2784702"/>
            <a:ext cx="3854" cy="127954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>
            <a:stCxn id="104" idx="2"/>
            <a:endCxn id="17" idx="0"/>
          </p:cNvCxnSpPr>
          <p:nvPr/>
        </p:nvCxnSpPr>
        <p:spPr>
          <a:xfrm>
            <a:off x="4567227" y="2784702"/>
            <a:ext cx="1430591" cy="127954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>
            <a:stCxn id="104" idx="2"/>
            <a:endCxn id="13" idx="0"/>
          </p:cNvCxnSpPr>
          <p:nvPr/>
        </p:nvCxnSpPr>
        <p:spPr>
          <a:xfrm flipH="1">
            <a:off x="3117498" y="2784702"/>
            <a:ext cx="1449729" cy="127954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>
            <a:stCxn id="104" idx="2"/>
            <a:endCxn id="24" idx="0"/>
          </p:cNvCxnSpPr>
          <p:nvPr/>
        </p:nvCxnSpPr>
        <p:spPr>
          <a:xfrm flipH="1">
            <a:off x="3806073" y="2784702"/>
            <a:ext cx="761154" cy="2736289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/>
          <p:cNvCxnSpPr>
            <a:endCxn id="19" idx="0"/>
          </p:cNvCxnSpPr>
          <p:nvPr/>
        </p:nvCxnSpPr>
        <p:spPr>
          <a:xfrm flipH="1">
            <a:off x="3806074" y="2776034"/>
            <a:ext cx="765926" cy="202487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/>
          <p:cNvCxnSpPr>
            <a:stCxn id="104" idx="2"/>
            <a:endCxn id="18" idx="0"/>
          </p:cNvCxnSpPr>
          <p:nvPr/>
        </p:nvCxnSpPr>
        <p:spPr>
          <a:xfrm flipH="1">
            <a:off x="3119860" y="2784702"/>
            <a:ext cx="1447367" cy="201620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>
            <a:stCxn id="104" idx="2"/>
            <a:endCxn id="29" idx="0"/>
          </p:cNvCxnSpPr>
          <p:nvPr/>
        </p:nvCxnSpPr>
        <p:spPr>
          <a:xfrm flipH="1">
            <a:off x="3829418" y="2784702"/>
            <a:ext cx="737809" cy="34729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mit Pfeil 130"/>
          <p:cNvCxnSpPr>
            <a:stCxn id="104" idx="2"/>
            <a:endCxn id="28" idx="0"/>
          </p:cNvCxnSpPr>
          <p:nvPr/>
        </p:nvCxnSpPr>
        <p:spPr>
          <a:xfrm flipH="1">
            <a:off x="3119859" y="2784702"/>
            <a:ext cx="1447368" cy="34729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131"/>
          <p:cNvCxnSpPr>
            <a:stCxn id="104" idx="2"/>
            <a:endCxn id="23" idx="0"/>
          </p:cNvCxnSpPr>
          <p:nvPr/>
        </p:nvCxnSpPr>
        <p:spPr>
          <a:xfrm flipH="1">
            <a:off x="3117497" y="2784702"/>
            <a:ext cx="1449730" cy="2736289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132"/>
          <p:cNvCxnSpPr>
            <a:stCxn id="104" idx="2"/>
            <a:endCxn id="30" idx="0"/>
          </p:cNvCxnSpPr>
          <p:nvPr/>
        </p:nvCxnSpPr>
        <p:spPr>
          <a:xfrm flipH="1">
            <a:off x="4563373" y="2784702"/>
            <a:ext cx="3854" cy="34729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/>
          <p:cNvCxnSpPr>
            <a:stCxn id="104" idx="2"/>
            <a:endCxn id="25" idx="0"/>
          </p:cNvCxnSpPr>
          <p:nvPr/>
        </p:nvCxnSpPr>
        <p:spPr>
          <a:xfrm flipH="1">
            <a:off x="4563372" y="2784702"/>
            <a:ext cx="3855" cy="273628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>
            <a:stCxn id="104" idx="2"/>
            <a:endCxn id="20" idx="0"/>
          </p:cNvCxnSpPr>
          <p:nvPr/>
        </p:nvCxnSpPr>
        <p:spPr>
          <a:xfrm flipH="1">
            <a:off x="4563374" y="2784702"/>
            <a:ext cx="3853" cy="201620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>
            <a:stCxn id="104" idx="2"/>
            <a:endCxn id="21" idx="0"/>
          </p:cNvCxnSpPr>
          <p:nvPr/>
        </p:nvCxnSpPr>
        <p:spPr>
          <a:xfrm>
            <a:off x="4567227" y="2784702"/>
            <a:ext cx="710511" cy="201620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136"/>
          <p:cNvCxnSpPr>
            <a:stCxn id="104" idx="2"/>
            <a:endCxn id="26" idx="0"/>
          </p:cNvCxnSpPr>
          <p:nvPr/>
        </p:nvCxnSpPr>
        <p:spPr>
          <a:xfrm>
            <a:off x="4567227" y="2784702"/>
            <a:ext cx="710510" cy="27362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>
            <a:stCxn id="104" idx="2"/>
            <a:endCxn id="31" idx="0"/>
          </p:cNvCxnSpPr>
          <p:nvPr/>
        </p:nvCxnSpPr>
        <p:spPr>
          <a:xfrm>
            <a:off x="4567227" y="2784702"/>
            <a:ext cx="710510" cy="34729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mit Pfeil 138"/>
          <p:cNvCxnSpPr>
            <a:stCxn id="104" idx="2"/>
            <a:endCxn id="32" idx="0"/>
          </p:cNvCxnSpPr>
          <p:nvPr/>
        </p:nvCxnSpPr>
        <p:spPr>
          <a:xfrm>
            <a:off x="4567227" y="2784702"/>
            <a:ext cx="1430589" cy="34729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139"/>
          <p:cNvCxnSpPr>
            <a:stCxn id="104" idx="2"/>
            <a:endCxn id="27" idx="0"/>
          </p:cNvCxnSpPr>
          <p:nvPr/>
        </p:nvCxnSpPr>
        <p:spPr>
          <a:xfrm>
            <a:off x="4567227" y="2784702"/>
            <a:ext cx="1430590" cy="2736289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140"/>
          <p:cNvCxnSpPr/>
          <p:nvPr/>
        </p:nvCxnSpPr>
        <p:spPr>
          <a:xfrm>
            <a:off x="4556097" y="2776034"/>
            <a:ext cx="1441720" cy="2031969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>
            <a:stCxn id="28" idx="5"/>
            <a:endCxn id="29" idx="2"/>
          </p:cNvCxnSpPr>
          <p:nvPr/>
        </p:nvCxnSpPr>
        <p:spPr>
          <a:xfrm flipV="1">
            <a:off x="3294887" y="6500483"/>
            <a:ext cx="287003" cy="17170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mit Pfeil 178"/>
          <p:cNvCxnSpPr>
            <a:stCxn id="23" idx="6"/>
            <a:endCxn id="29" idx="2"/>
          </p:cNvCxnSpPr>
          <p:nvPr/>
        </p:nvCxnSpPr>
        <p:spPr>
          <a:xfrm>
            <a:off x="3365024" y="5763822"/>
            <a:ext cx="216866" cy="73666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erade Verbindung mit Pfeil 179"/>
          <p:cNvCxnSpPr>
            <a:stCxn id="19" idx="3"/>
            <a:endCxn id="23" idx="6"/>
          </p:cNvCxnSpPr>
          <p:nvPr/>
        </p:nvCxnSpPr>
        <p:spPr>
          <a:xfrm flipH="1">
            <a:off x="3365024" y="5215447"/>
            <a:ext cx="266021" cy="54837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mit Pfeil 180"/>
          <p:cNvCxnSpPr>
            <a:stCxn id="29" idx="5"/>
            <a:endCxn id="30" idx="2"/>
          </p:cNvCxnSpPr>
          <p:nvPr/>
        </p:nvCxnSpPr>
        <p:spPr>
          <a:xfrm flipV="1">
            <a:off x="4004446" y="6500483"/>
            <a:ext cx="311399" cy="17170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mit Pfeil 181"/>
          <p:cNvCxnSpPr>
            <a:stCxn id="17" idx="5"/>
            <a:endCxn id="22" idx="6"/>
          </p:cNvCxnSpPr>
          <p:nvPr/>
        </p:nvCxnSpPr>
        <p:spPr>
          <a:xfrm>
            <a:off x="6172846" y="4478786"/>
            <a:ext cx="72498" cy="56495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>
            <a:stCxn id="30" idx="2"/>
            <a:endCxn id="23" idx="6"/>
          </p:cNvCxnSpPr>
          <p:nvPr/>
        </p:nvCxnSpPr>
        <p:spPr>
          <a:xfrm flipH="1" flipV="1">
            <a:off x="3365024" y="5763822"/>
            <a:ext cx="950821" cy="73666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mit Pfeil 183"/>
          <p:cNvCxnSpPr>
            <a:stCxn id="29" idx="7"/>
            <a:endCxn id="20" idx="3"/>
          </p:cNvCxnSpPr>
          <p:nvPr/>
        </p:nvCxnSpPr>
        <p:spPr>
          <a:xfrm flipV="1">
            <a:off x="4004446" y="5215447"/>
            <a:ext cx="383899" cy="111332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miley 12"/>
          <p:cNvSpPr/>
          <p:nvPr/>
        </p:nvSpPr>
        <p:spPr>
          <a:xfrm>
            <a:off x="2869970" y="4064248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miley 13"/>
          <p:cNvSpPr/>
          <p:nvPr/>
        </p:nvSpPr>
        <p:spPr>
          <a:xfrm>
            <a:off x="3558546" y="4064248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miley 14"/>
          <p:cNvSpPr/>
          <p:nvPr/>
        </p:nvSpPr>
        <p:spPr>
          <a:xfrm>
            <a:off x="4315845" y="4064246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miley 15"/>
          <p:cNvSpPr/>
          <p:nvPr/>
        </p:nvSpPr>
        <p:spPr>
          <a:xfrm>
            <a:off x="5030210" y="4064247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miley 16"/>
          <p:cNvSpPr/>
          <p:nvPr/>
        </p:nvSpPr>
        <p:spPr>
          <a:xfrm>
            <a:off x="5750290" y="4064248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miley 17"/>
          <p:cNvSpPr/>
          <p:nvPr/>
        </p:nvSpPr>
        <p:spPr>
          <a:xfrm>
            <a:off x="2872332" y="4800909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miley 18"/>
          <p:cNvSpPr/>
          <p:nvPr/>
        </p:nvSpPr>
        <p:spPr>
          <a:xfrm>
            <a:off x="3558546" y="4800909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miley 19"/>
          <p:cNvSpPr/>
          <p:nvPr/>
        </p:nvSpPr>
        <p:spPr>
          <a:xfrm>
            <a:off x="4315846" y="4800909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miley 20"/>
          <p:cNvSpPr/>
          <p:nvPr/>
        </p:nvSpPr>
        <p:spPr>
          <a:xfrm>
            <a:off x="5030210" y="4800909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miley 21"/>
          <p:cNvSpPr/>
          <p:nvPr/>
        </p:nvSpPr>
        <p:spPr>
          <a:xfrm>
            <a:off x="5750289" y="4800909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miley 22"/>
          <p:cNvSpPr/>
          <p:nvPr/>
        </p:nvSpPr>
        <p:spPr>
          <a:xfrm>
            <a:off x="2869969" y="5520991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miley 23"/>
          <p:cNvSpPr/>
          <p:nvPr/>
        </p:nvSpPr>
        <p:spPr>
          <a:xfrm>
            <a:off x="3558545" y="5520991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miley 24"/>
          <p:cNvSpPr/>
          <p:nvPr/>
        </p:nvSpPr>
        <p:spPr>
          <a:xfrm>
            <a:off x="4315844" y="5520989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miley 25"/>
          <p:cNvSpPr/>
          <p:nvPr/>
        </p:nvSpPr>
        <p:spPr>
          <a:xfrm>
            <a:off x="5030209" y="5520990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miley 26"/>
          <p:cNvSpPr/>
          <p:nvPr/>
        </p:nvSpPr>
        <p:spPr>
          <a:xfrm>
            <a:off x="5750289" y="5520991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miley 27"/>
          <p:cNvSpPr/>
          <p:nvPr/>
        </p:nvSpPr>
        <p:spPr>
          <a:xfrm>
            <a:off x="2872331" y="6257652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miley 28"/>
          <p:cNvSpPr/>
          <p:nvPr/>
        </p:nvSpPr>
        <p:spPr>
          <a:xfrm>
            <a:off x="3581890" y="6257652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miley 29"/>
          <p:cNvSpPr/>
          <p:nvPr/>
        </p:nvSpPr>
        <p:spPr>
          <a:xfrm>
            <a:off x="4315845" y="6257652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miley 30"/>
          <p:cNvSpPr/>
          <p:nvPr/>
        </p:nvSpPr>
        <p:spPr>
          <a:xfrm>
            <a:off x="5030209" y="6257652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miley 31"/>
          <p:cNvSpPr/>
          <p:nvPr/>
        </p:nvSpPr>
        <p:spPr>
          <a:xfrm>
            <a:off x="5750288" y="6257652"/>
            <a:ext cx="495055" cy="485661"/>
          </a:xfrm>
          <a:prstGeom prst="smileyFac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5" name="Gerade Verbindung mit Pfeil 184"/>
          <p:cNvCxnSpPr>
            <a:stCxn id="30" idx="6"/>
            <a:endCxn id="31" idx="2"/>
          </p:cNvCxnSpPr>
          <p:nvPr/>
        </p:nvCxnSpPr>
        <p:spPr>
          <a:xfrm>
            <a:off x="4810900" y="6500483"/>
            <a:ext cx="219309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mit Pfeil 185"/>
          <p:cNvCxnSpPr>
            <a:stCxn id="31" idx="6"/>
            <a:endCxn id="32" idx="2"/>
          </p:cNvCxnSpPr>
          <p:nvPr/>
        </p:nvCxnSpPr>
        <p:spPr>
          <a:xfrm>
            <a:off x="5525264" y="6500483"/>
            <a:ext cx="225024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mit Pfeil 191"/>
          <p:cNvCxnSpPr>
            <a:stCxn id="25" idx="6"/>
            <a:endCxn id="26" idx="2"/>
          </p:cNvCxnSpPr>
          <p:nvPr/>
        </p:nvCxnSpPr>
        <p:spPr>
          <a:xfrm>
            <a:off x="4810899" y="5763820"/>
            <a:ext cx="219310" cy="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Erweiterte Kommunikationssituation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6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Charakteristika von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1260" y="3605784"/>
            <a:ext cx="8229600" cy="2878781"/>
          </a:xfrm>
        </p:spPr>
        <p:txBody>
          <a:bodyPr/>
          <a:lstStyle/>
          <a:p>
            <a:r>
              <a:rPr lang="de-DE" dirty="0" smtClean="0"/>
              <a:t>stark vermehrt Beispiele aus dem auditiven und audiovisuellen Bereich sowie der Gegenwartskultur,</a:t>
            </a:r>
          </a:p>
          <a:p>
            <a:r>
              <a:rPr lang="de-DE" dirty="0" smtClean="0"/>
              <a:t>als Work in Progress auch für Ergänzungen von Seiten der Studierenden offen,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05" y="1417638"/>
            <a:ext cx="3645405" cy="20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4076" y="1583795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deutlich differenziert nach einem strikt sequentiell organisierten und auditiv moderierten </a:t>
            </a:r>
            <a:r>
              <a:rPr lang="de-DE" b="1" dirty="0" smtClean="0"/>
              <a:t>Basiskurs</a:t>
            </a:r>
            <a:r>
              <a:rPr lang="de-DE" dirty="0"/>
              <a:t> </a:t>
            </a:r>
            <a:r>
              <a:rPr lang="de-DE" dirty="0" smtClean="0"/>
              <a:t>zur Vermittlung des Kerncurriculums sowie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textzentrierten </a:t>
            </a:r>
            <a:r>
              <a:rPr lang="de-DE" b="1" dirty="0" smtClean="0"/>
              <a:t>Aufbaukurs</a:t>
            </a:r>
            <a:r>
              <a:rPr lang="de-DE" dirty="0" smtClean="0"/>
              <a:t>-Elementen als 	fakultativen Optionen für besonders 	interessierte Studierende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6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09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503675"/>
            <a:ext cx="85709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3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6555" y="503675"/>
            <a:ext cx="585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Zur Ausgangslage im Kurs „Einführung in die Neuere deutsche Literaturwissenschaft“: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106615" y="1334672"/>
            <a:ext cx="7245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große Studierendenzahlen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viele Parallelkurse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divergente Vorkenntnisse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gedrängte Studienpläne infolge der neuen Stundengänge</a:t>
            </a:r>
          </a:p>
          <a:p>
            <a:pPr lvl="1"/>
            <a:r>
              <a:rPr lang="de-DE" sz="2400" dirty="0" smtClean="0"/>
              <a:t>	</a:t>
            </a:r>
          </a:p>
          <a:p>
            <a:pPr lvl="1"/>
            <a:r>
              <a:rPr lang="de-DE" sz="2400" dirty="0" smtClean="0"/>
              <a:t>Folge: bislang überwiegend Frontalunterricht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de-DE" sz="2400" dirty="0"/>
          </a:p>
          <a:p>
            <a:endParaRPr lang="de-DE" sz="2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106615" y="4944070"/>
            <a:ext cx="769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gemeinsames Curriculum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gemeinsame Klausur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engagiertes, aufgeschlossenes Kollegium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566555" y="4274802"/>
            <a:ext cx="693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Voraussetzungen zur Neukonzeption:</a:t>
            </a:r>
          </a:p>
        </p:txBody>
      </p:sp>
      <p:sp>
        <p:nvSpPr>
          <p:cNvPr id="8" name="Gestreifter Pfeil nach rechts 7"/>
          <p:cNvSpPr/>
          <p:nvPr/>
        </p:nvSpPr>
        <p:spPr>
          <a:xfrm>
            <a:off x="1106615" y="3581306"/>
            <a:ext cx="471092" cy="34274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0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Charakteristika von </a:t>
            </a:r>
            <a:r>
              <a:rPr lang="de-DE" dirty="0" err="1" smtClean="0"/>
              <a:t>eDI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41530" y="1268760"/>
            <a:ext cx="8229600" cy="142629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(optionale) Thematisierung und Vermittlung des potentiellen Nutzens einzelner Lehrinhalte, jeweils differenziert nach deren Bedeutung für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791580" y="3104220"/>
            <a:ext cx="2655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a) die </a:t>
            </a:r>
            <a:r>
              <a:rPr lang="de-DE" sz="2800" dirty="0" err="1" smtClean="0"/>
              <a:t>germa-nistische</a:t>
            </a:r>
            <a:r>
              <a:rPr lang="de-DE" sz="2800" dirty="0" smtClean="0"/>
              <a:t> Fachwissen-</a:t>
            </a:r>
            <a:r>
              <a:rPr lang="de-DE" sz="2800" dirty="0" err="1" smtClean="0"/>
              <a:t>schaft</a:t>
            </a:r>
            <a:r>
              <a:rPr lang="de-DE" sz="2800" dirty="0" smtClean="0"/>
              <a:t> und autonome Bildung,</a:t>
            </a:r>
            <a:endParaRPr lang="de-DE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14" y="2689190"/>
            <a:ext cx="5679818" cy="378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Charakteristika von </a:t>
            </a:r>
            <a:r>
              <a:rPr lang="de-DE" dirty="0" err="1" smtClean="0"/>
              <a:t>eDI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41530" y="1268760"/>
            <a:ext cx="8229600" cy="142629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(optionale) Thematisierung und Vermittlung des potentiellen Nutzens einzelner Lehrinhalte, jeweils differenziert nach deren Bedeutung für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56565" y="3023955"/>
            <a:ext cx="2475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</a:t>
            </a:r>
            <a:r>
              <a:rPr lang="de-DE" sz="2800" dirty="0" smtClean="0"/>
              <a:t>) den literatur-wissenschaft-</a:t>
            </a:r>
            <a:r>
              <a:rPr lang="de-DE" sz="2800" dirty="0" err="1" smtClean="0"/>
              <a:t>lichen</a:t>
            </a:r>
            <a:r>
              <a:rPr lang="de-DE" sz="2800" dirty="0" smtClean="0"/>
              <a:t> Teil des gymnasialen Deutschunter-</a:t>
            </a:r>
            <a:r>
              <a:rPr lang="de-DE" sz="2800" dirty="0" err="1" smtClean="0"/>
              <a:t>richts</a:t>
            </a:r>
            <a:r>
              <a:rPr lang="de-DE" sz="2800" dirty="0" smtClean="0"/>
              <a:t>,</a:t>
            </a:r>
            <a:endParaRPr lang="de-DE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42" y="2695057"/>
            <a:ext cx="5520014" cy="368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5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Charakteristika von </a:t>
            </a:r>
            <a:r>
              <a:rPr lang="de-DE" dirty="0" err="1" smtClean="0"/>
              <a:t>eDI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31321" y="1268760"/>
            <a:ext cx="8229600" cy="142629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(optionale) Thematisierung und Vermittlung des potentiellen Nutzens einzelner Lehrinhalte, jeweils differenziert nach deren Bedeutung für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701570" y="3043315"/>
            <a:ext cx="2295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c</a:t>
            </a:r>
            <a:r>
              <a:rPr lang="de-DE" sz="2800" dirty="0" smtClean="0"/>
              <a:t>) die berufliche Qualifikation für den freien Arbeitsmarkt.</a:t>
            </a:r>
            <a:endParaRPr lang="de-DE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0" y="2753925"/>
            <a:ext cx="5661165" cy="377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7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09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8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Lehrprojekts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6535" y="1718810"/>
            <a:ext cx="3326135" cy="4525963"/>
          </a:xfrm>
        </p:spPr>
        <p:txBody>
          <a:bodyPr>
            <a:normAutofit/>
          </a:bodyPr>
          <a:lstStyle/>
          <a:p>
            <a:r>
              <a:rPr lang="de-DE" dirty="0"/>
              <a:t>die gewachsene Medienkompetenz der Studierenden fruchtbar machen und zugleich auf die beginnende Digitalisierung des Faches reagieren,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1808820"/>
            <a:ext cx="5333613" cy="333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Lehrprojekts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000" dirty="0"/>
              <a:t>das fachliche Curriculum und die philologischen Basiskompetenzen im Kern erhalten, jedoch durch die Integration auditiver und audiovisueller Rezeptionsformen sowie aktueller Beispiele stärker mit der </a:t>
            </a:r>
            <a:r>
              <a:rPr lang="de-DE" sz="3000" dirty="0" smtClean="0"/>
              <a:t>Erfahrungswelt </a:t>
            </a:r>
            <a:r>
              <a:rPr lang="de-DE" sz="3000" dirty="0"/>
              <a:t>der Studierenden vermitteln,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6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Lehrprojekts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dirty="0"/>
              <a:t>den individuell stark divergierenden Erwartungen, Studienmotivationen, </a:t>
            </a:r>
            <a:r>
              <a:rPr lang="de-DE" dirty="0" smtClean="0"/>
              <a:t>Vorkenntnissen </a:t>
            </a:r>
            <a:r>
              <a:rPr lang="de-DE" dirty="0"/>
              <a:t>und Leistungsniveaus der einzelnen Studierenden Rechnung </a:t>
            </a:r>
            <a:r>
              <a:rPr lang="de-DE" dirty="0" smtClean="0"/>
              <a:t>tragen </a:t>
            </a:r>
            <a:r>
              <a:rPr lang="de-DE" dirty="0"/>
              <a:t>und </a:t>
            </a:r>
            <a:r>
              <a:rPr lang="de-DE" dirty="0" smtClean="0"/>
              <a:t>zugleich: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Lehrprojekts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dirty="0" smtClean="0"/>
              <a:t>die </a:t>
            </a:r>
            <a:r>
              <a:rPr lang="de-DE" dirty="0"/>
              <a:t>vom bislang alternativlosen Zwang zum Frontalunterricht vor großen Kursen verdeckten Chancen und Stärken des klassischen Seminargesprächs zu neuer </a:t>
            </a:r>
            <a:r>
              <a:rPr lang="de-DE" dirty="0" smtClean="0"/>
              <a:t>Geltung bringen.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Kernpunkt des Projekts: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242199"/>
            <a:ext cx="5760720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755" y="1815749"/>
            <a:ext cx="8229600" cy="206330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Stoffvermittlung in virtuellen Einzelsitzungen, die nach Ort, Zeit, Geschwindigkeit, Frequenz, Intensität und Umfang individuell variabel absolviert werden können.</a:t>
            </a:r>
            <a:endParaRPr lang="de-DE" dirty="0"/>
          </a:p>
        </p:txBody>
      </p:sp>
      <p:pic>
        <p:nvPicPr>
          <p:cNvPr id="1026" name="Picture 2" descr="\\fs01\emrichma$\Bilder\Plattform\Neuer Ordner\mann,-der-mit-einem-laptop-in-wc-arbeitet-thumb18002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4084008"/>
            <a:ext cx="2075011" cy="13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s01\emrichma$\Bilder\Plattform\Neuer Ordner\frau-mit-laptop-flickr-anitakhart-4936304143-68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10" y="4068414"/>
            <a:ext cx="2509023" cy="14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01\emrichma$\Bilder\Plattform\Neuer Ordner\8149415-kaufmann-mit-laptop-in-der-gesamtstrukt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75" y="4063741"/>
            <a:ext cx="1267780" cy="18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s01\emrichma$\Bilder\Plattform\Neuer Ordner\Outdoor-Mann-mit-Laptop-268x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4068414"/>
            <a:ext cx="1692530" cy="18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936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Implementierung der </a:t>
            </a:r>
            <a:r>
              <a:rPr lang="de-DE" dirty="0" err="1" smtClean="0"/>
              <a:t>eDI</a:t>
            </a:r>
            <a:r>
              <a:rPr lang="de-DE" dirty="0" smtClean="0"/>
              <a:t>-Plattform in den Gesamt-Kurskontext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58870"/>
            <a:ext cx="8229600" cy="386729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enge Verzahnung der virtuellen Einzelsitzungen mit den wöchentlichen gemeinsamen Kontaktunterrichtssitzungen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1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Bildschirmpräsentation (4:3)</PresentationFormat>
  <Paragraphs>65</Paragraphs>
  <Slides>23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</vt:lpstr>
      <vt:lpstr>Projekt: eDI</vt:lpstr>
      <vt:lpstr>PowerPoint-Präsentation</vt:lpstr>
      <vt:lpstr>Ziele des Lehrprojekts</vt:lpstr>
      <vt:lpstr>Ziele des Lehrprojekts</vt:lpstr>
      <vt:lpstr>Ziele des Lehrprojekts</vt:lpstr>
      <vt:lpstr>Ziele des Lehrprojekts</vt:lpstr>
      <vt:lpstr>Kernpunkt des Projekts:</vt:lpstr>
      <vt:lpstr>Funktion</vt:lpstr>
      <vt:lpstr>Implementierung der eDI-Plattform in den Gesamt-Kurskontext</vt:lpstr>
      <vt:lpstr>Modifikation der  Kommunikationssituation</vt:lpstr>
      <vt:lpstr>Modifikation der Kommunikationssituation</vt:lpstr>
      <vt:lpstr>Inhaltliches und mediales Bindeglied zwischen eDI- und Kontaktsitzung: </vt:lpstr>
      <vt:lpstr>Funktionsverschiebung des Kontaktunterrichts</vt:lpstr>
      <vt:lpstr>Funktionsverschiebung der Tutorien</vt:lpstr>
      <vt:lpstr>PowerPoint-Präsentation</vt:lpstr>
      <vt:lpstr>Charakteristika von</vt:lpstr>
      <vt:lpstr>PowerPoint-Präsentation</vt:lpstr>
      <vt:lpstr>PowerPoint-Präsentation</vt:lpstr>
      <vt:lpstr>PowerPoint-Präsentation</vt:lpstr>
      <vt:lpstr>Charakteristika von eDI</vt:lpstr>
      <vt:lpstr>Charakteristika von eDI</vt:lpstr>
      <vt:lpstr>Charakteristika von eDI</vt:lpstr>
      <vt:lpstr>PowerPoint-Präsentation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Emrich, Matthias</dc:creator>
  <cp:lastModifiedBy>MM</cp:lastModifiedBy>
  <cp:revision>44</cp:revision>
  <dcterms:created xsi:type="dcterms:W3CDTF">2012-04-27T08:33:23Z</dcterms:created>
  <dcterms:modified xsi:type="dcterms:W3CDTF">2012-05-11T14:18:09Z</dcterms:modified>
</cp:coreProperties>
</file>