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sldIdLst>
    <p:sldId id="287" r:id="rId2"/>
    <p:sldId id="279" r:id="rId3"/>
    <p:sldId id="276" r:id="rId4"/>
    <p:sldId id="275" r:id="rId5"/>
    <p:sldId id="281" r:id="rId6"/>
    <p:sldId id="280" r:id="rId7"/>
    <p:sldId id="272" r:id="rId8"/>
    <p:sldId id="282" r:id="rId9"/>
    <p:sldId id="273" r:id="rId10"/>
  </p:sldIdLst>
  <p:sldSz cx="9144000" cy="6858000" type="screen4x3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rin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2" autoAdjust="0"/>
    <p:restoredTop sz="94622" autoAdjust="0"/>
  </p:normalViewPr>
  <p:slideViewPr>
    <p:cSldViewPr>
      <p:cViewPr>
        <p:scale>
          <a:sx n="80" d="100"/>
          <a:sy n="80" d="100"/>
        </p:scale>
        <p:origin x="-1962" y="-666"/>
      </p:cViewPr>
      <p:guideLst>
        <p:guide orient="horz" pos="3521"/>
        <p:guide orient="horz" pos="1344"/>
        <p:guide pos="476"/>
        <p:guide pos="51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pPr>
              <a:defRPr/>
            </a:pPr>
            <a:fld id="{CFE3A2A3-9451-4B90-B9B0-5A643C9E22E8}" type="datetimeFigureOut">
              <a:rPr lang="de-DE"/>
              <a:pPr>
                <a:defRPr/>
              </a:pPr>
              <a:t>11.04.2013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pPr>
              <a:defRPr/>
            </a:pPr>
            <a:fld id="{2C169F1E-3C34-442A-BD9E-5F79A8E74D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635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69F1E-3C34-442A-BD9E-5F79A8E74D3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05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69F1E-3C34-442A-BD9E-5F79A8E74D3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39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69F1E-3C34-442A-BD9E-5F79A8E74D3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79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69F1E-3C34-442A-BD9E-5F79A8E74D3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93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69F1E-3C34-442A-BD9E-5F79A8E74D3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021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69F1E-3C34-442A-BD9E-5F79A8E74D3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71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69F1E-3C34-442A-BD9E-5F79A8E74D3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936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69F1E-3C34-442A-BD9E-5F79A8E74D3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806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69F1E-3C34-442A-BD9E-5F79A8E74D3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21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1002A"/>
          </a:solidFill>
          <a:ln>
            <a:solidFill>
              <a:srgbClr val="9E0D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" name="Bild 4" descr="JGU-Logo_weiss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25800" y="1981200"/>
            <a:ext cx="26955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5" descr="Schriftzug_weiss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25800" y="5816600"/>
            <a:ext cx="27162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 rot="5400000">
            <a:off x="1585913" y="-976313"/>
            <a:ext cx="5410200" cy="8582025"/>
          </a:xfrm>
          <a:prstGeom prst="round1Rect">
            <a:avLst>
              <a:gd name="adj" fmla="val 7070"/>
            </a:avLst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Untertitel 2"/>
          <p:cNvSpPr>
            <a:spLocks/>
          </p:cNvSpPr>
          <p:nvPr userDrawn="1"/>
        </p:nvSpPr>
        <p:spPr bwMode="auto">
          <a:xfrm>
            <a:off x="152400" y="64770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 smtClean="0">
                <a:solidFill>
                  <a:srgbClr val="404040"/>
                </a:solidFill>
              </a:rPr>
              <a:t>11.</a:t>
            </a:r>
            <a:r>
              <a:rPr lang="de-DE" sz="1000" baseline="0" dirty="0" smtClean="0">
                <a:solidFill>
                  <a:srgbClr val="404040"/>
                </a:solidFill>
              </a:rPr>
              <a:t> April</a:t>
            </a:r>
            <a:r>
              <a:rPr lang="de-DE" sz="1000" dirty="0" smtClean="0">
                <a:solidFill>
                  <a:srgbClr val="404040"/>
                </a:solidFill>
              </a:rPr>
              <a:t> 2013 </a:t>
            </a:r>
            <a:r>
              <a:rPr lang="de-DE" sz="1000" dirty="0">
                <a:solidFill>
                  <a:srgbClr val="404040"/>
                </a:solidFill>
              </a:rPr>
              <a:t>| Johannes Gutenberg-Universität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2055813"/>
            <a:ext cx="8229600" cy="17462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Bild 12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82025" y="6248400"/>
            <a:ext cx="350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781050" y="724979"/>
            <a:ext cx="7448550" cy="741363"/>
          </a:xfrm>
        </p:spPr>
        <p:txBody>
          <a:bodyPr/>
          <a:lstStyle>
            <a:lvl1pPr marL="0" indent="0" algn="ctr">
              <a:buNone/>
              <a:defRPr>
                <a:latin typeface="Garamond" pitchFamily="18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1"/>
          </p:nvPr>
        </p:nvSpPr>
        <p:spPr>
          <a:xfrm>
            <a:off x="838201" y="2182483"/>
            <a:ext cx="7490935" cy="3507117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 rot="10800000" flipH="1">
            <a:off x="0" y="539750"/>
            <a:ext cx="2206625" cy="5570538"/>
          </a:xfrm>
          <a:prstGeom prst="round1Rect">
            <a:avLst>
              <a:gd name="adj" fmla="val 40216"/>
            </a:avLst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  <a:effectLst>
            <a:outerShdw blurRad="127000" dist="73787" dir="318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413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28904" y="2500307"/>
            <a:ext cx="5829296" cy="2187448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 April 2013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Mainzer Mentoring-to-Teacah Projekt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F1A6-2937-45C2-B0CC-7E20F86177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38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abrunden 4"/>
          <p:cNvSpPr/>
          <p:nvPr userDrawn="1"/>
        </p:nvSpPr>
        <p:spPr>
          <a:xfrm rot="5400000">
            <a:off x="1392026" y="-1399964"/>
            <a:ext cx="5093122" cy="7877175"/>
          </a:xfrm>
          <a:prstGeom prst="round1Rect">
            <a:avLst>
              <a:gd name="adj" fmla="val 796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248400"/>
            <a:ext cx="2884488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de-DE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8" name="Bild 14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88313" y="5715000"/>
            <a:ext cx="53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6" descr="Schriftzug_hellgra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5842000"/>
            <a:ext cx="1647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03384" y="3728207"/>
            <a:ext cx="4220308" cy="1700329"/>
          </a:xfrm>
        </p:spPr>
        <p:txBody>
          <a:bodyPr/>
          <a:lstStyle/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703385" y="1143699"/>
            <a:ext cx="7385538" cy="1905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703385" y="5428536"/>
            <a:ext cx="2873619" cy="64611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5254704-3437-479B-9136-49BEC221EF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30. April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 rot="5400000">
            <a:off x="1281113" y="-1281113"/>
            <a:ext cx="6019800" cy="8582025"/>
          </a:xfrm>
          <a:prstGeom prst="round1Rect">
            <a:avLst>
              <a:gd name="adj" fmla="val 6131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Untertitel 2"/>
          <p:cNvSpPr>
            <a:spLocks/>
          </p:cNvSpPr>
          <p:nvPr userDrawn="1"/>
        </p:nvSpPr>
        <p:spPr bwMode="auto">
          <a:xfrm>
            <a:off x="152400" y="64770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>
                <a:solidFill>
                  <a:srgbClr val="404040"/>
                </a:solidFill>
                <a:ea typeface="ＭＳ Ｐゴシック" pitchFamily="34" charset="-128"/>
              </a:rPr>
              <a:t>26. Mai 2011 | Johannes Gutenberg-Universität Mainz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6" name="Bild 6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82025" y="6248400"/>
            <a:ext cx="350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1" descr="Wissenschaft_pp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0"/>
            <a:ext cx="2336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12" descr="Uni2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447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3" descr="Uni3_PP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408238" y="0"/>
            <a:ext cx="23399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95300" y="3009900"/>
            <a:ext cx="7674286" cy="2933700"/>
          </a:xfrm>
        </p:spPr>
        <p:txBody>
          <a:bodyPr/>
          <a:lstStyle>
            <a:lvl1pPr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495300" y="2298700"/>
            <a:ext cx="7674286" cy="477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281113" y="-1281113"/>
            <a:ext cx="6019800" cy="8582025"/>
          </a:xfrm>
          <a:prstGeom prst="round1Rect">
            <a:avLst>
              <a:gd name="adj" fmla="val 6131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Untertitel 2"/>
          <p:cNvSpPr>
            <a:spLocks/>
          </p:cNvSpPr>
          <p:nvPr userDrawn="1"/>
        </p:nvSpPr>
        <p:spPr bwMode="auto">
          <a:xfrm>
            <a:off x="152400" y="64770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>
                <a:solidFill>
                  <a:srgbClr val="404040"/>
                </a:solidFill>
                <a:ea typeface="ＭＳ Ｐゴシック" pitchFamily="34" charset="-128"/>
              </a:rPr>
              <a:t>26. Mai 2011 | Johannes Gutenberg-Universität Mainz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" name="Bild 6" descr="JG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82025" y="6248400"/>
            <a:ext cx="350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 userDrawn="1"/>
        </p:nvSpPr>
        <p:spPr>
          <a:xfrm>
            <a:off x="0" y="4343400"/>
            <a:ext cx="4219575" cy="838200"/>
          </a:xfrm>
          <a:prstGeom prst="rect">
            <a:avLst/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278424" y="4454526"/>
            <a:ext cx="3708889" cy="595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/>
          </p:cNvSpPr>
          <p:nvPr userDrawn="1"/>
        </p:nvSpPr>
        <p:spPr bwMode="auto">
          <a:xfrm>
            <a:off x="152400" y="64770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>
                <a:solidFill>
                  <a:srgbClr val="404040"/>
                </a:solidFill>
                <a:ea typeface="ＭＳ Ｐゴシック" pitchFamily="34" charset="-128"/>
              </a:rPr>
              <a:t>26. Mai 2011 | Johannes Gutenberg-Universität Mainz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09600"/>
            <a:ext cx="8580438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de-DE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82025" y="6248400"/>
            <a:ext cx="350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751743" y="1697038"/>
            <a:ext cx="6620608" cy="4741862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751743" y="921065"/>
            <a:ext cx="6878515" cy="657570"/>
          </a:xfrm>
        </p:spPr>
        <p:txBody>
          <a:bodyPr/>
          <a:lstStyle>
            <a:lvl1pPr marL="0" indent="0">
              <a:buNone/>
              <a:defRPr>
                <a:solidFill>
                  <a:srgbClr val="C1092D"/>
                </a:solidFill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751743" y="78537"/>
            <a:ext cx="7274169" cy="70646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/>
          </p:cNvSpPr>
          <p:nvPr userDrawn="1"/>
        </p:nvSpPr>
        <p:spPr bwMode="auto">
          <a:xfrm>
            <a:off x="152400" y="64770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>
                <a:solidFill>
                  <a:srgbClr val="404040"/>
                </a:solidFill>
                <a:ea typeface="ＭＳ Ｐゴシック" pitchFamily="34" charset="-128"/>
              </a:rPr>
              <a:t>26. Mai 2011 | Johannes Gutenberg-Universität Mainz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6" name="Bild 7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82025" y="6248400"/>
            <a:ext cx="350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8" descr="Wissenschaft_pp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609600"/>
            <a:ext cx="2336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9" descr="Uni2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23447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0" descr="Uni3_PP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408238" y="609600"/>
            <a:ext cx="23399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751743" y="78537"/>
            <a:ext cx="7274169" cy="70646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38200" y="3347049"/>
            <a:ext cx="6620608" cy="3086100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38200" y="2579689"/>
            <a:ext cx="8305800" cy="585787"/>
          </a:xfrm>
        </p:spPr>
        <p:txBody>
          <a:bodyPr/>
          <a:lstStyle>
            <a:lvl1pPr marL="0" indent="0" algn="l">
              <a:buNone/>
              <a:defRPr>
                <a:latin typeface="Garamond" pitchFamily="18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 rot="5400000">
            <a:off x="1585913" y="-976313"/>
            <a:ext cx="5410200" cy="8582025"/>
          </a:xfrm>
          <a:prstGeom prst="round1Rect">
            <a:avLst>
              <a:gd name="adj" fmla="val 7070"/>
            </a:avLst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Untertitel 2"/>
          <p:cNvSpPr>
            <a:spLocks/>
          </p:cNvSpPr>
          <p:nvPr userDrawn="1"/>
        </p:nvSpPr>
        <p:spPr bwMode="auto">
          <a:xfrm>
            <a:off x="152400" y="64770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 smtClean="0">
                <a:solidFill>
                  <a:srgbClr val="404040"/>
                </a:solidFill>
                <a:ea typeface="ＭＳ Ｐゴシック" pitchFamily="34" charset="-128"/>
              </a:rPr>
              <a:t>11. </a:t>
            </a:r>
            <a:r>
              <a:rPr lang="de-DE" sz="1000" dirty="0">
                <a:solidFill>
                  <a:srgbClr val="404040"/>
                </a:solidFill>
                <a:ea typeface="ＭＳ Ｐゴシック" pitchFamily="34" charset="-128"/>
              </a:rPr>
              <a:t>April </a:t>
            </a:r>
            <a:r>
              <a:rPr lang="de-DE" sz="1000" dirty="0" smtClean="0">
                <a:solidFill>
                  <a:srgbClr val="404040"/>
                </a:solidFill>
                <a:ea typeface="ＭＳ Ｐゴシック" pitchFamily="34" charset="-128"/>
              </a:rPr>
              <a:t>2013 </a:t>
            </a:r>
            <a:r>
              <a:rPr lang="de-DE" sz="1000" dirty="0">
                <a:solidFill>
                  <a:srgbClr val="404040"/>
                </a:solidFill>
                <a:ea typeface="ＭＳ Ｐゴシック" pitchFamily="34" charset="-128"/>
              </a:rPr>
              <a:t>| Johannes Gutenberg-Universität Mainz</a:t>
            </a:r>
          </a:p>
          <a:p>
            <a:pPr defTabSz="457200"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2055813"/>
            <a:ext cx="8229600" cy="17462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>
              <a:defRPr/>
            </a:pPr>
            <a:endParaRPr lang="de-DE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7" name="Bild 12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82025" y="6248400"/>
            <a:ext cx="350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781050" y="724979"/>
            <a:ext cx="7448550" cy="741363"/>
          </a:xfrm>
        </p:spPr>
        <p:txBody>
          <a:bodyPr/>
          <a:lstStyle>
            <a:lvl1pPr marL="0" indent="0" algn="ctr">
              <a:buNone/>
              <a:defRPr>
                <a:latin typeface="Garamond" pitchFamily="18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1"/>
          </p:nvPr>
        </p:nvSpPr>
        <p:spPr>
          <a:xfrm>
            <a:off x="838201" y="2182483"/>
            <a:ext cx="7490935" cy="3507117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453357" y="-1453357"/>
            <a:ext cx="5181600" cy="8088313"/>
          </a:xfrm>
          <a:prstGeom prst="round1Rect">
            <a:avLst>
              <a:gd name="adj" fmla="val 7960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" name="Bild 8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88313" y="5715000"/>
            <a:ext cx="53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0" descr="Schriftzug_hellgra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5842000"/>
            <a:ext cx="1647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39261" y="2190901"/>
            <a:ext cx="7549662" cy="1336675"/>
          </a:xfrm>
        </p:spPr>
        <p:txBody>
          <a:bodyPr/>
          <a:lstStyle>
            <a:lvl1pPr marL="0" indent="0" algn="ctr">
              <a:buNone/>
              <a:defRPr sz="4400">
                <a:latin typeface="Garamond" pitchFamily="18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30. April 2012</a:t>
            </a:r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9711-0AD8-4BA7-A90B-5DA5092181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3985F553-B352-4F96-ADA5-58887D4C084F}" type="datetime1">
              <a:rPr lang="de-DE"/>
              <a:pPr>
                <a:defRPr/>
              </a:pPr>
              <a:t>11.04.2013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7D22C025-8EA5-4B3B-A321-4B5EAC72B3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39261" y="882152"/>
            <a:ext cx="7549662" cy="3410944"/>
          </a:xfrm>
        </p:spPr>
        <p:txBody>
          <a:bodyPr/>
          <a:lstStyle/>
          <a:p>
            <a:pPr algn="l" eaLnBrk="1" hangingPunct="1"/>
            <a:r>
              <a:rPr lang="de-DE" sz="4800" b="1" dirty="0">
                <a:ea typeface="ＭＳ Ｐゴシック" pitchFamily="34" charset="-128"/>
                <a:cs typeface="Arial" charset="0"/>
              </a:rPr>
              <a:t>Mainzer </a:t>
            </a:r>
          </a:p>
          <a:p>
            <a:pPr algn="l" eaLnBrk="1" hangingPunct="1"/>
            <a:r>
              <a:rPr lang="de-DE" sz="4800" b="1" dirty="0">
                <a:ea typeface="ＭＳ Ｐゴシック" pitchFamily="34" charset="-128"/>
                <a:cs typeface="Arial" charset="0"/>
              </a:rPr>
              <a:t>Mentoring-to-Teach Projekt</a:t>
            </a:r>
          </a:p>
          <a:p>
            <a:pPr algn="l" eaLnBrk="1" hangingPunct="1"/>
            <a:endParaRPr lang="en-US" sz="2400" b="1" dirty="0" smtClean="0"/>
          </a:p>
          <a:p>
            <a:pPr algn="l" eaLnBrk="1" hangingPunct="1"/>
            <a:r>
              <a:rPr lang="en-US" sz="2400" b="1" dirty="0" smtClean="0"/>
              <a:t>Prof</a:t>
            </a:r>
            <a:r>
              <a:rPr lang="en-US" sz="2400" b="1" dirty="0"/>
              <a:t>. Dr. Regina Egetenmeyer</a:t>
            </a:r>
          </a:p>
          <a:p>
            <a:pPr algn="l" eaLnBrk="1" hangingPunct="1"/>
            <a:r>
              <a:rPr lang="en-US" sz="2400" b="1" dirty="0"/>
              <a:t>Kathrin Kaleja, M.A.</a:t>
            </a:r>
          </a:p>
          <a:p>
            <a:pPr algn="l" eaLnBrk="1" hangingPunct="1"/>
            <a:endParaRPr lang="en-GB" sz="1800" b="1" i="1" dirty="0"/>
          </a:p>
          <a:p>
            <a:pPr algn="l" eaLnBrk="1" hangingPunct="1"/>
            <a:r>
              <a:rPr lang="en-GB" sz="1800" b="1" i="1" dirty="0" smtClean="0"/>
              <a:t>DIES LEGENDI </a:t>
            </a:r>
            <a:r>
              <a:rPr lang="en-GB" sz="1800" b="1" i="1" dirty="0" smtClean="0"/>
              <a:t>2013</a:t>
            </a:r>
            <a:endParaRPr lang="en-GB" sz="1800" b="1" i="1" dirty="0"/>
          </a:p>
          <a:p>
            <a:pPr algn="l" eaLnBrk="1" hangingPunct="1"/>
            <a:r>
              <a:rPr lang="en-GB" sz="1800" b="1" i="1" dirty="0"/>
              <a:t>11. April 2013, Mainz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1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81050" y="1031453"/>
            <a:ext cx="7448550" cy="741363"/>
          </a:xfrm>
        </p:spPr>
        <p:txBody>
          <a:bodyPr/>
          <a:lstStyle/>
          <a:p>
            <a:r>
              <a:rPr lang="de-DE" b="1" dirty="0" smtClean="0"/>
              <a:t>Hintergrund des Projekts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2132856"/>
            <a:ext cx="7488312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Herausforderung des Wissenschaft-Praxis Bezugs in erziehungswissenschaftlichen Studiengängen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Erziehungswissenschaft bietet Reflexionsfolien für pädagogisches Handeln, nicht jedoch Praxisanleitungen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„Praxisenthobene“ Ausbildung an Hochschulen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Praxisbezug durch Praktika und Nebenjobs in der Eigenverantwortung der Studierenden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verkürzte Studienzeiten und  Forderung von Berufsbefähigung im Kontext des Bologna-Prozesses</a:t>
            </a:r>
          </a:p>
          <a:p>
            <a:pPr marL="0" lvl="0" indent="0">
              <a:buNone/>
            </a:pPr>
            <a:endParaRPr lang="de-DE" sz="9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de-DE" sz="2400" b="1" dirty="0">
                <a:latin typeface="Arial Narrow" pitchFamily="34" charset="0"/>
                <a:sym typeface="Wingdings" pitchFamily="2" charset="2"/>
              </a:rPr>
              <a:t>systematische Wissenschaft-Praxis-Verzahnung fehlt</a:t>
            </a:r>
            <a:endParaRPr lang="de-DE" sz="2400" dirty="0">
              <a:latin typeface="Arial Narrow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81050" y="887437"/>
            <a:ext cx="7448550" cy="741363"/>
          </a:xfrm>
        </p:spPr>
        <p:txBody>
          <a:bodyPr/>
          <a:lstStyle/>
          <a:p>
            <a:r>
              <a:rPr lang="de-DE" b="1" dirty="0" err="1" smtClean="0"/>
              <a:t>Mentoring</a:t>
            </a:r>
            <a:r>
              <a:rPr lang="de-DE" b="1" dirty="0" smtClean="0"/>
              <a:t> </a:t>
            </a:r>
            <a:r>
              <a:rPr lang="de-DE" b="1" dirty="0"/>
              <a:t>zur systematischen Wissenschaft-Praxis-Verzahnung</a:t>
            </a:r>
          </a:p>
        </p:txBody>
      </p:sp>
      <p:sp>
        <p:nvSpPr>
          <p:cNvPr id="4" name="Rechteck 3"/>
          <p:cNvSpPr/>
          <p:nvPr/>
        </p:nvSpPr>
        <p:spPr>
          <a:xfrm>
            <a:off x="755650" y="2132856"/>
            <a:ext cx="748823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de-DE" sz="2200" dirty="0" err="1" smtClean="0">
                <a:latin typeface="Arial Narrow" pitchFamily="34" charset="0"/>
              </a:rPr>
              <a:t>Mentoring</a:t>
            </a:r>
            <a:r>
              <a:rPr lang="de-DE" sz="2200" dirty="0" smtClean="0">
                <a:latin typeface="Arial Narrow" pitchFamily="34" charset="0"/>
              </a:rPr>
              <a:t>-Ansatz</a:t>
            </a:r>
            <a:r>
              <a:rPr lang="de-DE" sz="2200" dirty="0">
                <a:latin typeface="Arial Narrow" pitchFamily="34" charset="0"/>
              </a:rPr>
              <a:t>, bislang eher in Gleichstellungsprojekten in der Wissenschaft zu finden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systematische Vernetzung </a:t>
            </a:r>
            <a:r>
              <a:rPr lang="de-DE" sz="2200" dirty="0" smtClean="0">
                <a:latin typeface="Arial Narrow" pitchFamily="34" charset="0"/>
              </a:rPr>
              <a:t>zwischen </a:t>
            </a:r>
            <a:r>
              <a:rPr lang="de-DE" sz="2200" dirty="0">
                <a:latin typeface="Arial Narrow" pitchFamily="34" charset="0"/>
              </a:rPr>
              <a:t>erfahrenen Dozierenden/Trainer/inne/n aus der Weiterbildung mit Bachelor-Studierenden </a:t>
            </a:r>
            <a:endParaRPr lang="de-DE" sz="22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ehrenamtliche Mentor/</a:t>
            </a:r>
            <a:r>
              <a:rPr lang="de-DE" sz="2200" dirty="0" err="1">
                <a:latin typeface="Arial Narrow" pitchFamily="34" charset="0"/>
              </a:rPr>
              <a:t>inn</a:t>
            </a:r>
            <a:r>
              <a:rPr lang="de-DE" sz="2200" dirty="0">
                <a:latin typeface="Arial Narrow" pitchFamily="34" charset="0"/>
              </a:rPr>
              <a:t>/en aus der Mainzer Weiterbildungslandschaft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Einblick in die Weiterbildungspraxis als späteres Berufsfeld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Praxisreflexionen wirken auf studienbezogene </a:t>
            </a:r>
            <a:r>
              <a:rPr lang="de-DE" sz="2200" dirty="0" err="1" smtClean="0">
                <a:latin typeface="Arial Narrow" pitchFamily="34" charset="0"/>
              </a:rPr>
              <a:t>Relevanzstrukturen</a:t>
            </a:r>
            <a:r>
              <a:rPr lang="de-DE" sz="2200" dirty="0" smtClean="0">
                <a:latin typeface="Arial Narrow" pitchFamily="34" charset="0"/>
              </a:rPr>
              <a:t> der Studierenden</a:t>
            </a:r>
            <a:endParaRPr lang="de-DE" sz="2200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sz="2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72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81050" y="908721"/>
            <a:ext cx="7448550" cy="864096"/>
          </a:xfrm>
        </p:spPr>
        <p:txBody>
          <a:bodyPr/>
          <a:lstStyle/>
          <a:p>
            <a:r>
              <a:rPr lang="de-DE" b="1" dirty="0" smtClean="0"/>
              <a:t>Idealtypischer Ablauf des Mainzer Mentoring-to-Teach</a:t>
            </a:r>
            <a:endParaRPr lang="de-DE" b="1" dirty="0"/>
          </a:p>
        </p:txBody>
      </p:sp>
      <p:sp>
        <p:nvSpPr>
          <p:cNvPr id="16" name="Abgerundetes Rechteck 15"/>
          <p:cNvSpPr/>
          <p:nvPr/>
        </p:nvSpPr>
        <p:spPr>
          <a:xfrm>
            <a:off x="6876256" y="2327421"/>
            <a:ext cx="1656184" cy="266848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 Narrow" pitchFamily="34" charset="0"/>
              </a:rPr>
              <a:t>Abschluss-präsentation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Arial Narrow" pitchFamily="34" charset="0"/>
              </a:rPr>
              <a:t>i</a:t>
            </a:r>
            <a:r>
              <a:rPr lang="de-DE" sz="2000" b="1" dirty="0" smtClean="0">
                <a:solidFill>
                  <a:schemeClr val="tx1"/>
                </a:solidFill>
                <a:latin typeface="Arial Narrow" pitchFamily="34" charset="0"/>
              </a:rPr>
              <a:t>m Seminar und ggfs. Reflexions-bericht</a:t>
            </a:r>
            <a:endParaRPr lang="de-DE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55907" y="3479548"/>
            <a:ext cx="1244085" cy="160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1292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solidFill>
                  <a:srgbClr val="C1092D"/>
                </a:solidFill>
                <a:latin typeface="Arial Narrow" pitchFamily="34" charset="0"/>
                <a:ea typeface="Times New Roman" charset="0"/>
                <a:cs typeface="Arial" pitchFamily="34" charset="0"/>
              </a:rPr>
              <a:t>1. Treffen:</a:t>
            </a:r>
          </a:p>
          <a:p>
            <a:pPr algn="ctr" defTabSz="1292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solidFill>
                  <a:srgbClr val="C1092D"/>
                </a:solidFill>
                <a:latin typeface="Arial Narrow" pitchFamily="34" charset="0"/>
                <a:ea typeface="Times New Roman" charset="0"/>
                <a:cs typeface="Arial" pitchFamily="34" charset="0"/>
              </a:rPr>
              <a:t>Kennen-lernen, </a:t>
            </a:r>
          </a:p>
          <a:p>
            <a:pPr algn="ctr" defTabSz="1292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solidFill>
                  <a:srgbClr val="C1092D"/>
                </a:solidFill>
                <a:latin typeface="Arial Narrow" pitchFamily="34" charset="0"/>
                <a:ea typeface="Times New Roman" charset="0"/>
                <a:cs typeface="Arial" pitchFamily="34" charset="0"/>
              </a:rPr>
              <a:t>Planung </a:t>
            </a:r>
            <a:endParaRPr lang="de-DE" sz="2000" dirty="0">
              <a:solidFill>
                <a:srgbClr val="C1092D"/>
              </a:solidFill>
              <a:latin typeface="Arial Narrow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4552051" y="3485023"/>
            <a:ext cx="1100069" cy="1600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1292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solidFill>
                  <a:srgbClr val="C1092D"/>
                </a:solidFill>
                <a:latin typeface="Arial Narrow" pitchFamily="34" charset="0"/>
                <a:ea typeface="Times New Roman" charset="0"/>
                <a:cs typeface="Arial" pitchFamily="34" charset="0"/>
              </a:rPr>
              <a:t>2. Treffen: </a:t>
            </a:r>
            <a:r>
              <a:rPr lang="de-DE" sz="2000" dirty="0" smtClean="0">
                <a:solidFill>
                  <a:srgbClr val="C1092D"/>
                </a:solidFill>
                <a:latin typeface="Arial Narrow" pitchFamily="34" charset="0"/>
                <a:ea typeface="Times New Roman" charset="0"/>
                <a:cs typeface="Arial" pitchFamily="34" charset="0"/>
              </a:rPr>
              <a:t>Hospitation im Seminar</a:t>
            </a:r>
            <a:endParaRPr lang="de-DE" sz="2000" dirty="0">
              <a:solidFill>
                <a:srgbClr val="C1092D"/>
              </a:solidFill>
              <a:latin typeface="Arial Narrow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5724128" y="3485024"/>
            <a:ext cx="1072331" cy="1594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1292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solidFill>
                  <a:srgbClr val="C1092D"/>
                </a:solidFill>
                <a:latin typeface="Arial Narrow" pitchFamily="34" charset="0"/>
                <a:ea typeface="Times New Roman" charset="0"/>
                <a:cs typeface="Arial" pitchFamily="34" charset="0"/>
              </a:rPr>
              <a:t>3. Treffen: </a:t>
            </a:r>
          </a:p>
          <a:p>
            <a:pPr algn="ctr" defTabSz="1292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solidFill>
                  <a:srgbClr val="C1092D"/>
                </a:solidFill>
                <a:latin typeface="Arial Narrow" pitchFamily="34" charset="0"/>
                <a:ea typeface="Times New Roman" charset="0"/>
                <a:cs typeface="Arial" pitchFamily="34" charset="0"/>
              </a:rPr>
              <a:t>Reflexion und Evaluation</a:t>
            </a:r>
            <a:endParaRPr lang="de-DE" sz="2000" dirty="0">
              <a:solidFill>
                <a:srgbClr val="C1092D"/>
              </a:solidFill>
              <a:latin typeface="Arial Narrow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1331640" y="2281266"/>
            <a:ext cx="1728192" cy="28039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>
                <a:solidFill>
                  <a:schemeClr val="tx1"/>
                </a:solidFill>
                <a:latin typeface="Arial Narrow" pitchFamily="34" charset="0"/>
              </a:rPr>
              <a:t>Auftaktver-anstaltung</a:t>
            </a:r>
            <a:r>
              <a:rPr lang="de-DE" sz="2000" b="1" dirty="0" smtClean="0">
                <a:solidFill>
                  <a:schemeClr val="tx1"/>
                </a:solidFill>
                <a:latin typeface="Arial Narrow" pitchFamily="34" charset="0"/>
              </a:rPr>
              <a:t> mit an-schließender Bewerbung für Angebote</a:t>
            </a:r>
            <a:endParaRPr lang="de-DE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3131840" y="2327421"/>
            <a:ext cx="3692357" cy="10801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 Narrow" pitchFamily="34" charset="0"/>
              </a:rPr>
              <a:t>Lehrveranstaltung an der Uni Mainz:  </a:t>
            </a:r>
            <a:r>
              <a:rPr lang="de-DE" sz="2000" b="1" dirty="0">
                <a:solidFill>
                  <a:schemeClr val="tx1"/>
                </a:solidFill>
                <a:latin typeface="Arial Narrow" pitchFamily="34" charset="0"/>
              </a:rPr>
              <a:t>Diskussion didaktischer Ansätze </a:t>
            </a:r>
            <a:r>
              <a:rPr lang="de-DE" sz="2000" b="1" dirty="0" smtClean="0">
                <a:solidFill>
                  <a:schemeClr val="tx1"/>
                </a:solidFill>
                <a:latin typeface="Arial Narrow" pitchFamily="34" charset="0"/>
              </a:rPr>
              <a:t>&amp; Prinzipien</a:t>
            </a:r>
            <a:endParaRPr lang="de-DE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23528" y="2247027"/>
            <a:ext cx="864096" cy="283268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 Narrow" pitchFamily="34" charset="0"/>
              </a:rPr>
              <a:t>Mentor/</a:t>
            </a:r>
            <a:r>
              <a:rPr lang="de-DE" sz="2000" b="1" dirty="0" err="1" smtClean="0">
                <a:solidFill>
                  <a:schemeClr val="tx1"/>
                </a:solidFill>
                <a:latin typeface="Arial Narrow" pitchFamily="34" charset="0"/>
              </a:rPr>
              <a:t>inn</a:t>
            </a:r>
            <a:r>
              <a:rPr lang="de-DE" sz="2000" b="1" dirty="0" smtClean="0">
                <a:solidFill>
                  <a:schemeClr val="tx1"/>
                </a:solidFill>
                <a:latin typeface="Arial Narrow" pitchFamily="34" charset="0"/>
              </a:rPr>
              <a:t>/en-</a:t>
            </a:r>
            <a:r>
              <a:rPr lang="de-DE" sz="2000" b="1" dirty="0" err="1" smtClean="0">
                <a:solidFill>
                  <a:schemeClr val="tx1"/>
                </a:solidFill>
                <a:latin typeface="Arial Narrow" pitchFamily="34" charset="0"/>
              </a:rPr>
              <a:t>Akqusie</a:t>
            </a:r>
            <a:r>
              <a:rPr lang="de-DE" sz="2000" b="1" dirty="0" smtClean="0">
                <a:solidFill>
                  <a:schemeClr val="tx1"/>
                </a:solidFill>
                <a:latin typeface="Arial Narrow" pitchFamily="34" charset="0"/>
              </a:rPr>
              <a:t> durch Hochschule</a:t>
            </a:r>
            <a:endParaRPr lang="de-DE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522920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SoSe</a:t>
            </a:r>
            <a:r>
              <a:rPr lang="de-DE" dirty="0" smtClean="0"/>
              <a:t>	Juli		August-Januar			Februar</a:t>
            </a:r>
            <a:endParaRPr lang="de-DE" dirty="0"/>
          </a:p>
          <a:p>
            <a:r>
              <a:rPr lang="de-DE" b="1" dirty="0" err="1" smtClean="0"/>
              <a:t>WiSe</a:t>
            </a:r>
            <a:r>
              <a:rPr lang="de-DE" dirty="0"/>
              <a:t>	</a:t>
            </a:r>
            <a:r>
              <a:rPr lang="de-DE" dirty="0" smtClean="0"/>
              <a:t>Januar		März-Juni			Juli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8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 smtClean="0"/>
              <a:t>Begleitung durch Handbücher </a:t>
            </a:r>
          </a:p>
          <a:p>
            <a:r>
              <a:rPr lang="de-DE" b="1" dirty="0" smtClean="0"/>
              <a:t>als Leitfaden für das </a:t>
            </a:r>
            <a:r>
              <a:rPr lang="de-DE" b="1" dirty="0" err="1" smtClean="0"/>
              <a:t>Mentoring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2132856"/>
            <a:ext cx="38884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Hintergrund </a:t>
            </a:r>
            <a:r>
              <a:rPr lang="de-DE" sz="2200" dirty="0">
                <a:latin typeface="Arial Narrow" pitchFamily="34" charset="0"/>
              </a:rPr>
              <a:t>und Ziel des Projekts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Rollen der </a:t>
            </a:r>
            <a:r>
              <a:rPr lang="de-DE" sz="2200" dirty="0" err="1">
                <a:latin typeface="Arial Narrow" pitchFamily="34" charset="0"/>
              </a:rPr>
              <a:t>Mentees</a:t>
            </a:r>
            <a:r>
              <a:rPr lang="de-DE" sz="2200" dirty="0">
                <a:latin typeface="Arial Narrow" pitchFamily="34" charset="0"/>
              </a:rPr>
              <a:t> und Mentor/</a:t>
            </a:r>
            <a:r>
              <a:rPr lang="de-DE" sz="2200" dirty="0" err="1">
                <a:latin typeface="Arial Narrow" pitchFamily="34" charset="0"/>
              </a:rPr>
              <a:t>inn</a:t>
            </a:r>
            <a:r>
              <a:rPr lang="de-DE" sz="2200" dirty="0">
                <a:latin typeface="Arial Narrow" pitchFamily="34" charset="0"/>
              </a:rPr>
              <a:t>/en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Ablauf des </a:t>
            </a:r>
            <a:r>
              <a:rPr lang="de-DE" sz="2200" dirty="0" err="1">
                <a:latin typeface="Arial Narrow" pitchFamily="34" charset="0"/>
              </a:rPr>
              <a:t>Mentorings</a:t>
            </a:r>
            <a:endParaRPr lang="de-DE" sz="2200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Erfahrungsbericht (nur Mentor/</a:t>
            </a:r>
            <a:r>
              <a:rPr lang="de-DE" sz="2200" dirty="0" err="1">
                <a:latin typeface="Arial Narrow" pitchFamily="34" charset="0"/>
              </a:rPr>
              <a:t>inn</a:t>
            </a:r>
            <a:r>
              <a:rPr lang="de-DE" sz="2200" dirty="0">
                <a:latin typeface="Arial Narrow" pitchFamily="34" charset="0"/>
              </a:rPr>
              <a:t>/en-Handbuch)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Leitfäden für </a:t>
            </a:r>
            <a:r>
              <a:rPr lang="de-DE" sz="2200" dirty="0" err="1">
                <a:latin typeface="Arial Narrow" pitchFamily="34" charset="0"/>
              </a:rPr>
              <a:t>Mentoringgespräche</a:t>
            </a:r>
            <a:r>
              <a:rPr lang="de-DE" sz="2200" dirty="0">
                <a:latin typeface="Arial Narrow" pitchFamily="34" charset="0"/>
              </a:rPr>
              <a:t>, Hospitation/Beobachtung und Reflexion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r="1" b="1862"/>
          <a:stretch/>
        </p:blipFill>
        <p:spPr bwMode="auto">
          <a:xfrm>
            <a:off x="4254925" y="2780928"/>
            <a:ext cx="2182771" cy="30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3" b="2458"/>
          <a:stretch/>
        </p:blipFill>
        <p:spPr bwMode="auto">
          <a:xfrm>
            <a:off x="5994272" y="2132856"/>
            <a:ext cx="223600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2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81050" y="959445"/>
            <a:ext cx="7448550" cy="741363"/>
          </a:xfrm>
        </p:spPr>
        <p:txBody>
          <a:bodyPr/>
          <a:lstStyle/>
          <a:p>
            <a:r>
              <a:rPr lang="de-DE" b="1" dirty="0" smtClean="0"/>
              <a:t>Zur Pilotphase (2012/13)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55650" y="2132856"/>
            <a:ext cx="748823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20 Studierende und 11 Mentor/</a:t>
            </a:r>
            <a:r>
              <a:rPr lang="de-DE" sz="2200" dirty="0" err="1" smtClean="0">
                <a:latin typeface="Arial Narrow" pitchFamily="34" charset="0"/>
              </a:rPr>
              <a:t>inn</a:t>
            </a:r>
            <a:r>
              <a:rPr lang="de-DE" sz="2200" dirty="0" smtClean="0">
                <a:latin typeface="Arial Narrow" pitchFamily="34" charset="0"/>
              </a:rPr>
              <a:t>/en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12 Seminare unterschiedlicher Themen (bspw. Kommunikation und Gesprächsführung, Durchführung von Sprachkursen oder Umgang mit </a:t>
            </a:r>
            <a:r>
              <a:rPr lang="de-DE" sz="2200" dirty="0" err="1" smtClean="0">
                <a:latin typeface="Arial Narrow" pitchFamily="34" charset="0"/>
              </a:rPr>
              <a:t>Social</a:t>
            </a:r>
            <a:r>
              <a:rPr lang="de-DE" sz="2200" dirty="0" smtClean="0">
                <a:latin typeface="Arial Narrow" pitchFamily="34" charset="0"/>
              </a:rPr>
              <a:t> Networks)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Bewerbung der Studierenden für drei Seminare nach eigenem Interesse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de-DE" sz="2200" dirty="0" err="1" smtClean="0">
                <a:latin typeface="Arial Narrow" pitchFamily="34" charset="0"/>
              </a:rPr>
              <a:t>Matching</a:t>
            </a:r>
            <a:r>
              <a:rPr lang="de-DE" sz="2200" dirty="0" smtClean="0">
                <a:latin typeface="Arial Narrow" pitchFamily="34" charset="0"/>
              </a:rPr>
              <a:t> der </a:t>
            </a:r>
            <a:r>
              <a:rPr lang="de-DE" sz="2200" dirty="0" err="1" smtClean="0">
                <a:latin typeface="Arial Narrow" pitchFamily="34" charset="0"/>
              </a:rPr>
              <a:t>Mentees</a:t>
            </a:r>
            <a:r>
              <a:rPr lang="de-DE" sz="2200" dirty="0" smtClean="0">
                <a:latin typeface="Arial Narrow" pitchFamily="34" charset="0"/>
              </a:rPr>
              <a:t> nach ihren Interessen und ihrer Eignung (max. drei </a:t>
            </a:r>
            <a:r>
              <a:rPr lang="de-DE" sz="2200" dirty="0" err="1" smtClean="0">
                <a:latin typeface="Arial Narrow" pitchFamily="34" charset="0"/>
              </a:rPr>
              <a:t>Mentees</a:t>
            </a:r>
            <a:r>
              <a:rPr lang="de-DE" sz="2200" dirty="0" smtClean="0">
                <a:latin typeface="Arial Narrow" pitchFamily="34" charset="0"/>
              </a:rPr>
              <a:t> pro Seminar)</a:t>
            </a:r>
          </a:p>
        </p:txBody>
      </p:sp>
    </p:spTree>
    <p:extLst>
      <p:ext uri="{BB962C8B-B14F-4D97-AF65-F5344CB8AC3E}">
        <p14:creationId xmlns:p14="http://schemas.microsoft.com/office/powerpoint/2010/main" val="356436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81050" y="725488"/>
            <a:ext cx="7448550" cy="741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de-DE" b="1" dirty="0" smtClean="0">
                <a:latin typeface="Garamond" pitchFamily="18" charset="0"/>
                <a:ea typeface="ＭＳ Ｐゴシック" pitchFamily="34" charset="-128"/>
                <a:cs typeface="Arial" charset="0"/>
              </a:rPr>
              <a:t>Zur Evaluation des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de-DE" b="1" dirty="0" smtClean="0">
                <a:latin typeface="Garamond" pitchFamily="18" charset="0"/>
                <a:ea typeface="ＭＳ Ｐゴシック" pitchFamily="34" charset="-128"/>
                <a:cs typeface="Arial" charset="0"/>
              </a:rPr>
              <a:t>Mentoring-to-Teach Ansatzes</a:t>
            </a:r>
          </a:p>
        </p:txBody>
      </p:sp>
      <p:sp>
        <p:nvSpPr>
          <p:cNvPr id="13314" name="Rechteck 3"/>
          <p:cNvSpPr>
            <a:spLocks noChangeArrowheads="1"/>
          </p:cNvSpPr>
          <p:nvPr/>
        </p:nvSpPr>
        <p:spPr bwMode="auto">
          <a:xfrm>
            <a:off x="755576" y="2135873"/>
            <a:ext cx="770485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Begleitung </a:t>
            </a:r>
            <a:r>
              <a:rPr lang="de-DE" sz="2200" dirty="0">
                <a:latin typeface="Arial Narrow" pitchFamily="34" charset="0"/>
              </a:rPr>
              <a:t>durch das GLK, </a:t>
            </a:r>
            <a:r>
              <a:rPr lang="de-DE" sz="2200" dirty="0" smtClean="0">
                <a:latin typeface="Arial Narrow" pitchFamily="34" charset="0"/>
              </a:rPr>
              <a:t>Lehrbefragung, Gruppendiskussion </a:t>
            </a:r>
            <a:r>
              <a:rPr lang="de-DE" sz="2200" dirty="0">
                <a:latin typeface="Arial Narrow" pitchFamily="34" charset="0"/>
              </a:rPr>
              <a:t>in der letzten Sitzung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Mentor/</a:t>
            </a:r>
            <a:r>
              <a:rPr lang="de-DE" sz="2200" dirty="0" err="1" smtClean="0">
                <a:latin typeface="Arial Narrow" pitchFamily="34" charset="0"/>
              </a:rPr>
              <a:t>inn</a:t>
            </a:r>
            <a:r>
              <a:rPr lang="de-DE" sz="2200" dirty="0" smtClean="0">
                <a:latin typeface="Arial Narrow" pitchFamily="34" charset="0"/>
              </a:rPr>
              <a:t>/en-Interviews </a:t>
            </a:r>
            <a:r>
              <a:rPr lang="de-DE" sz="2200" dirty="0">
                <a:latin typeface="Arial Narrow" pitchFamily="34" charset="0"/>
              </a:rPr>
              <a:t>durch eine Master-Studentin </a:t>
            </a:r>
            <a:r>
              <a:rPr lang="de-DE" sz="2200" dirty="0" smtClean="0">
                <a:latin typeface="Arial Narrow" pitchFamily="34" charset="0"/>
              </a:rPr>
              <a:t>(Studienprojekt)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200" dirty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200" dirty="0">
                <a:latin typeface="Arial Narrow" pitchFamily="34" charset="0"/>
              </a:rPr>
              <a:t>Positive Rückmeldung der </a:t>
            </a:r>
            <a:r>
              <a:rPr lang="de-DE" sz="2200" dirty="0" err="1">
                <a:latin typeface="Arial Narrow" pitchFamily="34" charset="0"/>
              </a:rPr>
              <a:t>Mentees</a:t>
            </a:r>
            <a:r>
              <a:rPr lang="de-DE" sz="2200" dirty="0">
                <a:latin typeface="Arial Narrow" pitchFamily="34" charset="0"/>
              </a:rPr>
              <a:t> und Mentor/</a:t>
            </a:r>
            <a:r>
              <a:rPr lang="de-DE" sz="2200" dirty="0" err="1">
                <a:latin typeface="Arial Narrow" pitchFamily="34" charset="0"/>
              </a:rPr>
              <a:t>inn</a:t>
            </a:r>
            <a:r>
              <a:rPr lang="de-DE" sz="2200" dirty="0">
                <a:latin typeface="Arial Narrow" pitchFamily="34" charset="0"/>
              </a:rPr>
              <a:t>/en aus der </a:t>
            </a:r>
            <a:r>
              <a:rPr lang="de-DE" sz="2200" dirty="0" smtClean="0">
                <a:latin typeface="Arial Narrow" pitchFamily="34" charset="0"/>
              </a:rPr>
              <a:t>Pilotphase: Zusammenarbeit </a:t>
            </a:r>
            <a:r>
              <a:rPr lang="de-DE" sz="2200" dirty="0">
                <a:latin typeface="Arial Narrow" pitchFamily="34" charset="0"/>
              </a:rPr>
              <a:t>mit </a:t>
            </a:r>
            <a:r>
              <a:rPr lang="de-DE" sz="2200" dirty="0" err="1">
                <a:latin typeface="Arial Narrow" pitchFamily="34" charset="0"/>
              </a:rPr>
              <a:t>Mentees</a:t>
            </a:r>
            <a:r>
              <a:rPr lang="de-DE" sz="2200" dirty="0">
                <a:latin typeface="Arial Narrow" pitchFamily="34" charset="0"/>
              </a:rPr>
              <a:t> als Anstoß zur Reflexion eigener Tätigkeit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Studierende</a:t>
            </a:r>
            <a:r>
              <a:rPr lang="de-DE" sz="2200" dirty="0">
                <a:latin typeface="Arial Narrow" pitchFamily="34" charset="0"/>
              </a:rPr>
              <a:t>: „neue Art des Lernens an der Hochschule</a:t>
            </a:r>
            <a:r>
              <a:rPr lang="de-DE" sz="2200" dirty="0" smtClean="0">
                <a:latin typeface="Arial Narrow" pitchFamily="34" charset="0"/>
              </a:rPr>
              <a:t>“, Entdeckung neuer Berufsfelder, Zugang zu wissenschaftlichen Ansätzen erleichtert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  <a:sym typeface="Wingdings" pitchFamily="2" charset="2"/>
              </a:rPr>
              <a:t>nachhaltige Vernetzung der Hochschule mit der Weiterbildungspraxis</a:t>
            </a:r>
            <a:endParaRPr lang="de-DE" sz="2200" dirty="0">
              <a:latin typeface="Arial Narrow" pitchFamily="34" charset="0"/>
            </a:endParaRPr>
          </a:p>
          <a:p>
            <a:endParaRPr lang="de-DE" sz="2200" dirty="0"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81050" y="959445"/>
            <a:ext cx="7448550" cy="741363"/>
          </a:xfrm>
        </p:spPr>
        <p:txBody>
          <a:bodyPr/>
          <a:lstStyle/>
          <a:p>
            <a:r>
              <a:rPr lang="de-DE" b="1" dirty="0" smtClean="0"/>
              <a:t>Zur Weiterentwicklung 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2132856"/>
            <a:ext cx="74883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stabile Mentor/</a:t>
            </a:r>
            <a:r>
              <a:rPr lang="de-DE" sz="2200" dirty="0" err="1" smtClean="0">
                <a:latin typeface="Arial Narrow" pitchFamily="34" charset="0"/>
              </a:rPr>
              <a:t>inn</a:t>
            </a:r>
            <a:r>
              <a:rPr lang="de-DE" sz="2200" dirty="0" smtClean="0">
                <a:latin typeface="Arial Narrow" pitchFamily="34" charset="0"/>
              </a:rPr>
              <a:t>/en-Kontakte können weiterhin genutzt werden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Verlängerung </a:t>
            </a:r>
            <a:r>
              <a:rPr lang="de-DE" sz="2200" dirty="0">
                <a:latin typeface="Arial Narrow" pitchFamily="34" charset="0"/>
              </a:rPr>
              <a:t>der </a:t>
            </a:r>
            <a:r>
              <a:rPr lang="de-DE" sz="2200" dirty="0" err="1" smtClean="0">
                <a:latin typeface="Arial Narrow" pitchFamily="34" charset="0"/>
              </a:rPr>
              <a:t>Mentoring</a:t>
            </a:r>
            <a:r>
              <a:rPr lang="de-DE" sz="2200" dirty="0" smtClean="0">
                <a:latin typeface="Arial Narrow" pitchFamily="34" charset="0"/>
              </a:rPr>
              <a:t>-Phasen, um Wirklichkeit der Weiterbildungspraxis gerecht zu werden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Eigenakquise von </a:t>
            </a:r>
            <a:r>
              <a:rPr lang="de-DE" sz="2200" dirty="0" err="1" smtClean="0">
                <a:latin typeface="Arial Narrow" pitchFamily="34" charset="0"/>
              </a:rPr>
              <a:t>Mentoring</a:t>
            </a:r>
            <a:r>
              <a:rPr lang="de-DE" sz="2200" dirty="0" smtClean="0">
                <a:latin typeface="Arial Narrow" pitchFamily="34" charset="0"/>
              </a:rPr>
              <a:t>-Kontakten durch Studierende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de-DE" sz="2200" dirty="0">
              <a:latin typeface="Arial Narrow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Weiterführung in Mainz im Rahmen der regulären Lehrveranstaltungen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DE" sz="2200" dirty="0" smtClean="0">
                <a:latin typeface="Arial Narrow" pitchFamily="34" charset="0"/>
              </a:rPr>
              <a:t>Übernahme des Ansatzes für die Universität Würzburg</a:t>
            </a:r>
            <a:endParaRPr lang="de-DE" sz="2200" dirty="0">
              <a:latin typeface="Arial Narrow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35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81050" y="725488"/>
            <a:ext cx="7448550" cy="741362"/>
          </a:xfrm>
        </p:spPr>
        <p:txBody>
          <a:bodyPr/>
          <a:lstStyle/>
          <a:p>
            <a:pPr eaLnBrk="1" hangingPunct="1"/>
            <a:r>
              <a:rPr lang="de-DE" b="1" dirty="0" smtClean="0">
                <a:ea typeface="ＭＳ Ｐゴシック" pitchFamily="34" charset="-128"/>
                <a:cs typeface="Arial" charset="0"/>
              </a:rPr>
              <a:t>Das Mainzer </a:t>
            </a:r>
          </a:p>
          <a:p>
            <a:pPr eaLnBrk="1" hangingPunct="1"/>
            <a:r>
              <a:rPr lang="de-DE" b="1" dirty="0" err="1" smtClean="0">
                <a:ea typeface="ＭＳ Ｐゴシック" pitchFamily="34" charset="-128"/>
                <a:cs typeface="Arial" charset="0"/>
              </a:rPr>
              <a:t>Mentoring-to-Teach</a:t>
            </a:r>
            <a:r>
              <a:rPr lang="de-DE" b="1" dirty="0" smtClean="0">
                <a:ea typeface="ＭＳ Ｐゴシック" pitchFamily="34" charset="-128"/>
                <a:cs typeface="Arial" charset="0"/>
              </a:rPr>
              <a:t> Projektteam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203795"/>
            <a:ext cx="8112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feld 18"/>
          <p:cNvSpPr txBox="1">
            <a:spLocks noChangeArrowheads="1"/>
          </p:cNvSpPr>
          <p:nvPr/>
        </p:nvSpPr>
        <p:spPr bwMode="auto">
          <a:xfrm>
            <a:off x="1530324" y="2198114"/>
            <a:ext cx="25364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 smtClean="0"/>
              <a:t>Projektleitung</a:t>
            </a:r>
          </a:p>
          <a:p>
            <a:r>
              <a:rPr lang="de-DE" sz="1000" dirty="0" smtClean="0"/>
              <a:t>Prof</a:t>
            </a:r>
            <a:r>
              <a:rPr lang="de-DE" sz="1000" dirty="0"/>
              <a:t>. Dr. Regina </a:t>
            </a:r>
            <a:r>
              <a:rPr lang="de-DE" sz="1000" dirty="0" err="1"/>
              <a:t>Egetenmeyer</a:t>
            </a:r>
            <a:endParaRPr lang="de-DE" sz="1000" dirty="0"/>
          </a:p>
          <a:p>
            <a:r>
              <a:rPr lang="de-DE" sz="1000" dirty="0"/>
              <a:t>Juniorprofessur für Lebenslanges Lernen</a:t>
            </a:r>
          </a:p>
          <a:p>
            <a:endParaRPr lang="de-DE" sz="1000" dirty="0"/>
          </a:p>
          <a:p>
            <a:r>
              <a:rPr lang="fr-FR" sz="1000" dirty="0"/>
              <a:t>Phone: ++49 (0) 6131 39-22291</a:t>
            </a:r>
          </a:p>
          <a:p>
            <a:r>
              <a:rPr lang="fr-FR" sz="1000" dirty="0" smtClean="0"/>
              <a:t>Mail</a:t>
            </a:r>
            <a:r>
              <a:rPr lang="fr-FR" sz="1000" dirty="0"/>
              <a:t>: </a:t>
            </a:r>
            <a:r>
              <a:rPr lang="fr-FR" sz="1000" dirty="0" err="1"/>
              <a:t>egetenmeyer</a:t>
            </a:r>
            <a:r>
              <a:rPr lang="fr-FR" sz="1000" dirty="0"/>
              <a:t>[</a:t>
            </a:r>
            <a:r>
              <a:rPr lang="fr-FR" sz="1000" dirty="0" err="1"/>
              <a:t>at</a:t>
            </a:r>
            <a:r>
              <a:rPr lang="fr-FR" sz="1000" dirty="0"/>
              <a:t>]uni-mainz.de</a:t>
            </a:r>
          </a:p>
          <a:p>
            <a:endParaRPr lang="fr-FR" dirty="0"/>
          </a:p>
          <a:p>
            <a:endParaRPr lang="de-DE" dirty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3491533"/>
            <a:ext cx="8509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feld 22"/>
          <p:cNvSpPr txBox="1">
            <a:spLocks noChangeArrowheads="1"/>
          </p:cNvSpPr>
          <p:nvPr/>
        </p:nvSpPr>
        <p:spPr bwMode="auto">
          <a:xfrm>
            <a:off x="1537966" y="3486084"/>
            <a:ext cx="20542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b="1" dirty="0" smtClean="0"/>
              <a:t>Ansprechpartnerin</a:t>
            </a:r>
          </a:p>
          <a:p>
            <a:r>
              <a:rPr lang="de-DE" sz="1000" dirty="0" smtClean="0"/>
              <a:t>Kathrin </a:t>
            </a:r>
            <a:r>
              <a:rPr lang="de-DE" sz="1000" dirty="0"/>
              <a:t>Kaleja, </a:t>
            </a:r>
            <a:r>
              <a:rPr lang="de-DE" sz="1000" dirty="0" smtClean="0"/>
              <a:t>M.A</a:t>
            </a:r>
            <a:r>
              <a:rPr lang="de-DE" sz="1000" dirty="0"/>
              <a:t>.</a:t>
            </a:r>
          </a:p>
          <a:p>
            <a:r>
              <a:rPr lang="de-DE" sz="1000" dirty="0" smtClean="0"/>
              <a:t>Wissenschaftliche Mitarbeiterin</a:t>
            </a:r>
          </a:p>
          <a:p>
            <a:endParaRPr lang="de-DE" sz="1000" dirty="0"/>
          </a:p>
          <a:p>
            <a:r>
              <a:rPr lang="de-DE" sz="1000" dirty="0"/>
              <a:t>Phone: ++49 (0) 6131 </a:t>
            </a:r>
            <a:r>
              <a:rPr lang="de-DE" sz="1000" dirty="0" smtClean="0"/>
              <a:t>39-20636</a:t>
            </a:r>
            <a:endParaRPr lang="de-DE" sz="1000" dirty="0"/>
          </a:p>
          <a:p>
            <a:r>
              <a:rPr lang="de-DE" sz="1000" dirty="0"/>
              <a:t>Mail: </a:t>
            </a:r>
            <a:r>
              <a:rPr lang="de-DE" sz="1000" dirty="0" err="1"/>
              <a:t>kaleja</a:t>
            </a:r>
            <a:r>
              <a:rPr lang="de-DE" sz="1000" dirty="0"/>
              <a:t>[</a:t>
            </a:r>
            <a:r>
              <a:rPr lang="de-DE" sz="1000" dirty="0" err="1"/>
              <a:t>at</a:t>
            </a:r>
            <a:r>
              <a:rPr lang="de-DE" sz="1000" dirty="0"/>
              <a:t>]uni-mainz.de</a:t>
            </a:r>
          </a:p>
          <a:p>
            <a:endParaRPr lang="de-DE" dirty="0"/>
          </a:p>
        </p:txBody>
      </p:sp>
      <p:sp>
        <p:nvSpPr>
          <p:cNvPr id="17416" name="Textfeld 8"/>
          <p:cNvSpPr txBox="1">
            <a:spLocks noChangeArrowheads="1"/>
          </p:cNvSpPr>
          <p:nvPr/>
        </p:nvSpPr>
        <p:spPr bwMode="auto">
          <a:xfrm>
            <a:off x="5995517" y="2530301"/>
            <a:ext cx="216058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 smtClean="0"/>
              <a:t>Dipl.-Päd. Nicola </a:t>
            </a:r>
            <a:r>
              <a:rPr lang="de-DE" sz="1000" dirty="0" err="1" smtClean="0"/>
              <a:t>Eysel</a:t>
            </a:r>
            <a:endParaRPr lang="de-DE" sz="1000" dirty="0"/>
          </a:p>
          <a:p>
            <a:r>
              <a:rPr lang="de-DE" sz="1000" dirty="0"/>
              <a:t>W</a:t>
            </a:r>
            <a:r>
              <a:rPr lang="de-DE" sz="1000" dirty="0" smtClean="0"/>
              <a:t>issenschaftliche Mitarbeiterin</a:t>
            </a:r>
          </a:p>
          <a:p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err="1"/>
              <a:t>Pone</a:t>
            </a:r>
            <a:r>
              <a:rPr lang="de-DE" sz="1000" dirty="0"/>
              <a:t>: </a:t>
            </a:r>
            <a:r>
              <a:rPr lang="de-DE" sz="1000" dirty="0" smtClean="0"/>
              <a:t>++</a:t>
            </a:r>
            <a:r>
              <a:rPr lang="de-DE" sz="1000" dirty="0"/>
              <a:t>49 (0) </a:t>
            </a:r>
            <a:r>
              <a:rPr lang="de-DE" sz="1000" dirty="0" smtClean="0"/>
              <a:t>6131 39-20076</a:t>
            </a:r>
            <a:endParaRPr lang="de-DE" sz="1000" dirty="0"/>
          </a:p>
          <a:p>
            <a:r>
              <a:rPr lang="de-DE" sz="1000" dirty="0" smtClean="0"/>
              <a:t>Mail</a:t>
            </a:r>
            <a:r>
              <a:rPr lang="de-DE" sz="1000" dirty="0"/>
              <a:t>: </a:t>
            </a:r>
            <a:r>
              <a:rPr lang="de-DE" sz="1000" dirty="0" err="1" smtClean="0"/>
              <a:t>eysel</a:t>
            </a:r>
            <a:r>
              <a:rPr lang="de-DE" sz="1000" dirty="0" smtClean="0"/>
              <a:t>[</a:t>
            </a:r>
            <a:r>
              <a:rPr lang="de-DE" sz="1000" dirty="0" err="1" smtClean="0"/>
              <a:t>at</a:t>
            </a:r>
            <a:r>
              <a:rPr lang="de-DE" sz="1000" dirty="0" smtClean="0"/>
              <a:t>]uni-mainz.de</a:t>
            </a:r>
            <a:endParaRPr lang="de-DE" sz="1000" u="sng" dirty="0"/>
          </a:p>
          <a:p>
            <a:endParaRPr lang="de-DE" dirty="0"/>
          </a:p>
        </p:txBody>
      </p:sp>
      <p:sp>
        <p:nvSpPr>
          <p:cNvPr id="17417" name="Textfeld 9"/>
          <p:cNvSpPr txBox="1">
            <a:spLocks noChangeArrowheads="1"/>
          </p:cNvSpPr>
          <p:nvPr/>
        </p:nvSpPr>
        <p:spPr bwMode="auto">
          <a:xfrm>
            <a:off x="1622135" y="4832979"/>
            <a:ext cx="20885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dirty="0"/>
              <a:t>Melanie </a:t>
            </a:r>
            <a:r>
              <a:rPr lang="de-DE" sz="1000" dirty="0" smtClean="0"/>
              <a:t>Kübler, B.A.</a:t>
            </a:r>
          </a:p>
          <a:p>
            <a:r>
              <a:rPr lang="de-DE" sz="1000" dirty="0" smtClean="0"/>
              <a:t>Projektmitarbeiterin</a:t>
            </a:r>
          </a:p>
          <a:p>
            <a:endParaRPr lang="de-DE" sz="1000" dirty="0"/>
          </a:p>
          <a:p>
            <a:r>
              <a:rPr lang="de-DE" sz="1000" dirty="0"/>
              <a:t>Mail: </a:t>
            </a:r>
            <a:r>
              <a:rPr lang="de-DE" sz="1000" dirty="0" smtClean="0"/>
              <a:t>kuebl001[</a:t>
            </a:r>
            <a:r>
              <a:rPr lang="de-DE" sz="1000" dirty="0" err="1" smtClean="0"/>
              <a:t>at</a:t>
            </a:r>
            <a:r>
              <a:rPr lang="de-DE" sz="1000" dirty="0" smtClean="0"/>
              <a:t>]uni-mainz.de</a:t>
            </a:r>
            <a:endParaRPr lang="de-DE" sz="1000" dirty="0"/>
          </a:p>
          <a:p>
            <a:r>
              <a:rPr lang="de-DE" sz="1000" dirty="0"/>
              <a:t> </a:t>
            </a:r>
          </a:p>
          <a:p>
            <a:endParaRPr lang="de-DE" sz="1000" dirty="0"/>
          </a:p>
        </p:txBody>
      </p:sp>
      <p:sp>
        <p:nvSpPr>
          <p:cNvPr id="17418" name="Textfeld 26"/>
          <p:cNvSpPr txBox="1">
            <a:spLocks noChangeArrowheads="1"/>
          </p:cNvSpPr>
          <p:nvPr/>
        </p:nvSpPr>
        <p:spPr bwMode="auto">
          <a:xfrm>
            <a:off x="4788024" y="4941168"/>
            <a:ext cx="291492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Johannes Gutenberg-Universität Mainz</a:t>
            </a:r>
          </a:p>
          <a:p>
            <a:r>
              <a:rPr lang="de-DE" sz="1000" b="1" dirty="0"/>
              <a:t>FB02 - Institut für </a:t>
            </a:r>
            <a:r>
              <a:rPr lang="de-DE" sz="1000" b="1" dirty="0" smtClean="0"/>
              <a:t>Erziehungswissenschaft</a:t>
            </a:r>
          </a:p>
          <a:p>
            <a:r>
              <a:rPr lang="de-DE" sz="1000" b="1" dirty="0"/>
              <a:t>AG Erwachsenenbildung/Weiterbildung </a:t>
            </a:r>
          </a:p>
          <a:p>
            <a:r>
              <a:rPr lang="de-DE" sz="1000" b="1" dirty="0"/>
              <a:t>Colonel-Kleinmann-Weg 2</a:t>
            </a:r>
          </a:p>
          <a:p>
            <a:r>
              <a:rPr lang="de-DE" sz="1000" b="1" dirty="0"/>
              <a:t>55099 Mainz</a:t>
            </a:r>
          </a:p>
          <a:p>
            <a:r>
              <a:rPr lang="de-DE" b="1" dirty="0"/>
              <a:t> </a:t>
            </a:r>
          </a:p>
          <a:p>
            <a:endParaRPr lang="de-DE" dirty="0"/>
          </a:p>
        </p:txBody>
      </p:sp>
      <p:pic>
        <p:nvPicPr>
          <p:cNvPr id="17429" name="Picture 21" descr="RTEmagicC_Kueble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0136" y="4768522"/>
            <a:ext cx="804292" cy="1057819"/>
          </a:xfrm>
          <a:prstGeom prst="rect">
            <a:avLst/>
          </a:prstGeom>
          <a:noFill/>
        </p:spPr>
      </p:pic>
      <p:sp>
        <p:nvSpPr>
          <p:cNvPr id="12" name="Textfeld 22"/>
          <p:cNvSpPr txBox="1">
            <a:spLocks noChangeArrowheads="1"/>
          </p:cNvSpPr>
          <p:nvPr/>
        </p:nvSpPr>
        <p:spPr bwMode="auto">
          <a:xfrm>
            <a:off x="6017592" y="3576498"/>
            <a:ext cx="20542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000" dirty="0" smtClean="0"/>
          </a:p>
          <a:p>
            <a:r>
              <a:rPr lang="de-DE" sz="1000" dirty="0" smtClean="0"/>
              <a:t>Dipl.-Päd. Sandra Rüffin</a:t>
            </a:r>
            <a:endParaRPr lang="de-DE" sz="1000" dirty="0"/>
          </a:p>
          <a:p>
            <a:r>
              <a:rPr lang="de-DE" sz="1000" dirty="0" smtClean="0"/>
              <a:t>Wissenschaftliche Mitarbeiterin</a:t>
            </a:r>
          </a:p>
          <a:p>
            <a:endParaRPr lang="de-DE" sz="1000" dirty="0"/>
          </a:p>
          <a:p>
            <a:r>
              <a:rPr lang="de-DE" sz="1000" dirty="0"/>
              <a:t>Phone: ++49 (0) 6131 </a:t>
            </a:r>
            <a:r>
              <a:rPr lang="de-DE" sz="1000" dirty="0" smtClean="0"/>
              <a:t>39-22916</a:t>
            </a:r>
            <a:endParaRPr lang="de-DE" sz="1000" dirty="0"/>
          </a:p>
          <a:p>
            <a:r>
              <a:rPr lang="de-DE" sz="1000" dirty="0"/>
              <a:t>Mail: </a:t>
            </a:r>
            <a:r>
              <a:rPr lang="de-DE" sz="1000" dirty="0" err="1" smtClean="0"/>
              <a:t>rueffin</a:t>
            </a:r>
            <a:r>
              <a:rPr lang="de-DE" sz="1000" dirty="0" smtClean="0"/>
              <a:t>[</a:t>
            </a:r>
            <a:r>
              <a:rPr lang="de-DE" sz="1000" dirty="0" err="1" smtClean="0"/>
              <a:t>at</a:t>
            </a:r>
            <a:r>
              <a:rPr lang="de-DE" sz="1000" dirty="0" smtClean="0"/>
              <a:t>]uni-mainz.de</a:t>
            </a:r>
            <a:endParaRPr lang="de-DE" sz="1000" dirty="0"/>
          </a:p>
          <a:p>
            <a:endParaRPr lang="de-DE" dirty="0"/>
          </a:p>
        </p:txBody>
      </p:sp>
      <p:pic>
        <p:nvPicPr>
          <p:cNvPr id="13" name="Grafik 12" descr="Dipl.-Päd. Sandra Rüffin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1"/>
          <a:stretch/>
        </p:blipFill>
        <p:spPr bwMode="auto">
          <a:xfrm>
            <a:off x="4788024" y="3743052"/>
            <a:ext cx="809625" cy="109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39"/>
          <a:stretch/>
        </p:blipFill>
        <p:spPr bwMode="auto">
          <a:xfrm>
            <a:off x="4773241" y="2538212"/>
            <a:ext cx="809625" cy="1085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feld 8"/>
          <p:cNvSpPr txBox="1">
            <a:spLocks noChangeArrowheads="1"/>
          </p:cNvSpPr>
          <p:nvPr/>
        </p:nvSpPr>
        <p:spPr bwMode="auto">
          <a:xfrm>
            <a:off x="4715669" y="2246675"/>
            <a:ext cx="25926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 smtClean="0"/>
              <a:t>Weiterführung des Lehr-/Lernansatzes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aesentation1_r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</Words>
  <Application>Microsoft Office PowerPoint</Application>
  <PresentationFormat>Bildschirmpräsentation (4:3)</PresentationFormat>
  <Paragraphs>108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2_praesentation1_rot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</dc:creator>
  <cp:lastModifiedBy>morima00</cp:lastModifiedBy>
  <cp:revision>95</cp:revision>
  <cp:lastPrinted>2013-04-11T08:57:58Z</cp:lastPrinted>
  <dcterms:created xsi:type="dcterms:W3CDTF">2012-04-16T14:54:14Z</dcterms:created>
  <dcterms:modified xsi:type="dcterms:W3CDTF">2013-04-11T10:07:26Z</dcterms:modified>
</cp:coreProperties>
</file>