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5" r:id="rId8"/>
    <p:sldId id="273" r:id="rId9"/>
    <p:sldId id="274" r:id="rId10"/>
    <p:sldId id="266" r:id="rId11"/>
    <p:sldId id="287" r:id="rId12"/>
    <p:sldId id="264" r:id="rId13"/>
    <p:sldId id="272" r:id="rId14"/>
    <p:sldId id="268" r:id="rId15"/>
    <p:sldId id="267" r:id="rId16"/>
    <p:sldId id="269" r:id="rId17"/>
    <p:sldId id="271" r:id="rId18"/>
    <p:sldId id="275" r:id="rId19"/>
    <p:sldId id="256" r:id="rId20"/>
    <p:sldId id="280" r:id="rId21"/>
    <p:sldId id="281" r:id="rId22"/>
    <p:sldId id="282" r:id="rId23"/>
    <p:sldId id="279" r:id="rId24"/>
    <p:sldId id="278" r:id="rId25"/>
    <p:sldId id="276" r:id="rId26"/>
    <p:sldId id="284" r:id="rId27"/>
    <p:sldId id="285" r:id="rId28"/>
    <p:sldId id="286" r:id="rId29"/>
    <p:sldId id="283" r:id="rId3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BBA0-77F2-4186-8BE7-CC4BD954050A}" type="datetimeFigureOut">
              <a:rPr lang="de-DE" smtClean="0"/>
              <a:pPr/>
              <a:t>09.04.2013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36E1-AAE0-4C24-B731-43C00A184E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509470" y="5184775"/>
            <a:ext cx="1527026" cy="1340569"/>
            <a:chOff x="7380312" y="4979318"/>
            <a:chExt cx="1527026" cy="1340569"/>
          </a:xfrm>
        </p:grpSpPr>
        <p:pic>
          <p:nvPicPr>
            <p:cNvPr id="4" name="Picture 2" descr="http://www.glk.uni-mainz.de/Bilder_allgemein/GLK_we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5085184"/>
              <a:ext cx="1349867" cy="845444"/>
            </a:xfrm>
            <a:prstGeom prst="rect">
              <a:avLst/>
            </a:prstGeom>
            <a:noFill/>
          </p:spPr>
        </p:pic>
        <p:sp>
          <p:nvSpPr>
            <p:cNvPr id="5" name="Textfeld 4"/>
            <p:cNvSpPr txBox="1"/>
            <p:nvPr/>
          </p:nvSpPr>
          <p:spPr>
            <a:xfrm>
              <a:off x="7395170" y="5858222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Arial Narrow" pitchFamily="34" charset="0"/>
                </a:rPr>
                <a:t>Innovatives Lehrprojekt</a:t>
              </a:r>
            </a:p>
            <a:p>
              <a:pPr algn="ctr"/>
              <a:r>
                <a:rPr lang="de-DE" sz="1200" dirty="0" smtClean="0">
                  <a:latin typeface="Arial Narrow" pitchFamily="34" charset="0"/>
                </a:rPr>
                <a:t>2012</a:t>
              </a:r>
              <a:endParaRPr lang="de-DE" sz="1200" dirty="0">
                <a:latin typeface="Arial Narrow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380312" y="4979318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Arial Narrow" pitchFamily="34" charset="0"/>
                </a:rPr>
                <a:t>gefördert durch:</a:t>
              </a:r>
              <a:endParaRPr lang="de-DE" sz="900" dirty="0">
                <a:latin typeface="Arial Narrow" pitchFamily="34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0" y="1412776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C00000"/>
                </a:solidFill>
                <a:latin typeface="Arial Narrow" pitchFamily="34" charset="0"/>
              </a:rPr>
              <a:t>FOR-LA</a:t>
            </a:r>
          </a:p>
          <a:p>
            <a:pPr algn="ctr"/>
            <a:r>
              <a:rPr lang="de-DE" sz="3600" b="1" dirty="0" smtClean="0">
                <a:latin typeface="Arial Narrow" pitchFamily="34" charset="0"/>
              </a:rPr>
              <a:t>Forschungsorientierte Lehre im Lehramtsstudium</a:t>
            </a:r>
          </a:p>
          <a:p>
            <a:pPr algn="ctr"/>
            <a:endParaRPr lang="de-DE" sz="3600" b="1" dirty="0" smtClean="0">
              <a:latin typeface="Arial Narrow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DIES LEGENDI 2013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9512" y="4581128"/>
            <a:ext cx="4607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 Narrow" pitchFamily="34" charset="0"/>
              </a:rPr>
              <a:t>Abt. Psychologie in den Bildungswissenschaften</a:t>
            </a:r>
          </a:p>
          <a:p>
            <a:r>
              <a:rPr lang="de-DE" dirty="0" smtClean="0">
                <a:latin typeface="Arial Narrow" pitchFamily="34" charset="0"/>
              </a:rPr>
              <a:t>Psychologisches Institut, Fachbereich 02</a:t>
            </a:r>
          </a:p>
          <a:p>
            <a:r>
              <a:rPr lang="de-DE" i="1" dirty="0" smtClean="0">
                <a:latin typeface="Arial Narrow" pitchFamily="34" charset="0"/>
              </a:rPr>
              <a:t>Dr. Tatjana Spaeth-Hilbert</a:t>
            </a:r>
            <a:endParaRPr lang="de-DE" i="1" dirty="0">
              <a:latin typeface="Arial Narrow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5589240"/>
            <a:ext cx="3212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 Narrow" pitchFamily="34" charset="0"/>
              </a:rPr>
              <a:t>AG Didaktik der Biologie</a:t>
            </a:r>
          </a:p>
          <a:p>
            <a:r>
              <a:rPr lang="de-DE" dirty="0" smtClean="0">
                <a:latin typeface="Arial Narrow" pitchFamily="34" charset="0"/>
              </a:rPr>
              <a:t>Institut für Zoologie, Fachbereich 10</a:t>
            </a:r>
          </a:p>
          <a:p>
            <a:r>
              <a:rPr lang="de-DE" i="1" dirty="0" smtClean="0">
                <a:latin typeface="Arial Narrow" pitchFamily="34" charset="0"/>
              </a:rPr>
              <a:t>Univ.-Prof. Dr. Daniel Dreesmann</a:t>
            </a:r>
            <a:endParaRPr lang="de-DE" i="1" dirty="0">
              <a:latin typeface="Arial Narrow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180528" y="1124744"/>
            <a:ext cx="9505056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Dokumente und Einstellungen\Daniel\Desktop\Dies legendi 2013\Fotolia_40833663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254264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Welche Projekte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bietet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9036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Beispiel Vogelarten – </a:t>
            </a:r>
            <a:r>
              <a:rPr lang="de-DE" sz="2800" b="1" u="sng" dirty="0" smtClean="0">
                <a:solidFill>
                  <a:srgbClr val="C00000"/>
                </a:solidFill>
                <a:latin typeface="Arial Narrow" pitchFamily="34" charset="0"/>
              </a:rPr>
              <a:t>Perspektive von Lehrer/innen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Welche Möglichkeiten kann ich meinen Schüler/innen bieten, Vögel sicher und richtig zu bestimmen?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Wie kann ich sie dazu motivieren?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Welche Fähigkeiten und Fertigkeiten müssen sie sich aneignen?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Wie finde ich heraus, ob bzw. wie gut mir das gelungen ist?</a:t>
            </a:r>
          </a:p>
        </p:txBody>
      </p:sp>
      <p:sp>
        <p:nvSpPr>
          <p:cNvPr id="8" name="Rechteck 7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2" descr="http://artfauna.de/pro/img/ei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25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artfauna.de/pro/img/kle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445" y="4941168"/>
            <a:ext cx="18281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14354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http://artfauna.de/pro/img/dompfa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462" y="4941168"/>
            <a:ext cx="11077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kumente und Einstellungen\Daniel\Desktop\Dies legendi 2013\Fotolia_20818486_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8000" y="4482000"/>
            <a:ext cx="2376000" cy="237600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 rot="16200000">
            <a:off x="8295369" y="5687593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Welche Projekte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bietet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9036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Beispiel Vogelarten – </a:t>
            </a:r>
            <a:r>
              <a:rPr lang="de-DE" sz="2800" b="1" u="sng" dirty="0" smtClean="0">
                <a:solidFill>
                  <a:srgbClr val="C00000"/>
                </a:solidFill>
                <a:latin typeface="Arial Narrow" pitchFamily="34" charset="0"/>
              </a:rPr>
              <a:t>Perspektive von Lehrer/innen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Welche Möglichkeiten kann ich meinen Schüler/innen bieten, Vögel sicher und richtig zu bestimmen?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Wie kann ich sie dazu motivieren?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Welche Fähigkeiten und Fertigkeiten müssen sie sich aneignen?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Wie finde ich heraus, ob bzw. wie gut mir das gelungen ist?</a:t>
            </a:r>
          </a:p>
        </p:txBody>
      </p:sp>
      <p:sp>
        <p:nvSpPr>
          <p:cNvPr id="8" name="Rechteck 7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2" descr="http://artfauna.de/pro/img/ei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25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artfauna.de/pro/img/kle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445" y="4941168"/>
            <a:ext cx="18281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14354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http://artfauna.de/pro/img/dompfa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462" y="4941168"/>
            <a:ext cx="11077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kumente und Einstellungen\Daniel\Desktop\Dies legendi 2013\Fotolia_20818486_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8000" y="4482000"/>
            <a:ext cx="2376000" cy="237600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 rot="16200000">
            <a:off x="8295369" y="5687593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130535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800" dirty="0" smtClean="0"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Dokumente und Einstellungen\Daniel\Desktop\Dies legendi 2013\Fotolia_18532802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700"/>
            <a:ext cx="4495800" cy="430530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5496" y="6567155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130535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800" dirty="0" smtClean="0"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1:</a:t>
            </a:r>
          </a:p>
          <a:p>
            <a:endParaRPr lang="de-DE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Ergänzung der im Studium erworbenen Kompetenzen in den </a:t>
            </a:r>
            <a:r>
              <a:rPr lang="de-DE" sz="2800" dirty="0" err="1" smtClean="0">
                <a:latin typeface="Arial Narrow" pitchFamily="34" charset="0"/>
              </a:rPr>
              <a:t>Bildungswissen</a:t>
            </a:r>
            <a:r>
              <a:rPr lang="de-DE" sz="2800" dirty="0" smtClean="0">
                <a:latin typeface="Arial Narrow" pitchFamily="34" charset="0"/>
              </a:rPr>
              <a:t>-schaften um spezifische </a:t>
            </a:r>
            <a:r>
              <a:rPr lang="de-DE" sz="2800" dirty="0" err="1" smtClean="0">
                <a:latin typeface="Arial Narrow" pitchFamily="34" charset="0"/>
              </a:rPr>
              <a:t>forschungsmetho-dische</a:t>
            </a:r>
            <a:r>
              <a:rPr lang="de-DE" sz="2800" dirty="0" smtClean="0">
                <a:latin typeface="Arial Narrow" pitchFamily="34" charset="0"/>
              </a:rPr>
              <a:t> Kompetenzen </a:t>
            </a:r>
          </a:p>
          <a:p>
            <a:endParaRPr lang="de-DE" sz="2800" dirty="0">
              <a:latin typeface="Arial Narrow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16216" y="371703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C:\Dokumente und Einstellungen\Daniel\Desktop\Dies legendi 2013\Fotolia_40833663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24136"/>
            <a:ext cx="254264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" name="Gruppieren 14"/>
          <p:cNvGrpSpPr/>
          <p:nvPr/>
        </p:nvGrpSpPr>
        <p:grpSpPr>
          <a:xfrm>
            <a:off x="323528" y="4063520"/>
            <a:ext cx="2232128" cy="2677848"/>
            <a:chOff x="467544" y="3861048"/>
            <a:chExt cx="2232128" cy="2677848"/>
          </a:xfrm>
        </p:grpSpPr>
        <p:pic>
          <p:nvPicPr>
            <p:cNvPr id="1026" name="Picture 2" descr="http://artfauna.de/pro/img/eisv.jpg"/>
            <p:cNvPicPr>
              <a:picLocks noChangeAspect="1" noChangeArrowheads="1"/>
            </p:cNvPicPr>
            <p:nvPr/>
          </p:nvPicPr>
          <p:blipFill>
            <a:blip r:embed="rId2" cstate="print"/>
            <a:srcRect b="529"/>
            <a:stretch>
              <a:fillRect/>
            </a:stretch>
          </p:blipFill>
          <p:spPr bwMode="auto">
            <a:xfrm>
              <a:off x="467544" y="3861048"/>
              <a:ext cx="1080000" cy="1539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http://artfauna.de/pro/img/klei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472608"/>
              <a:ext cx="1080000" cy="1063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 descr="http://artfauna.de/pro/img/rotke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5184576"/>
              <a:ext cx="1080000" cy="135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 descr="http://artfauna.de/pro/img/dompfaff.jpg"/>
            <p:cNvPicPr>
              <a:picLocks noChangeAspect="1" noChangeArrowheads="1"/>
            </p:cNvPicPr>
            <p:nvPr/>
          </p:nvPicPr>
          <p:blipFill>
            <a:blip r:embed="rId5" cstate="print"/>
            <a:srcRect b="28689"/>
            <a:stretch>
              <a:fillRect/>
            </a:stretch>
          </p:blipFill>
          <p:spPr bwMode="auto">
            <a:xfrm>
              <a:off x="1619672" y="3861048"/>
              <a:ext cx="1080000" cy="1251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130535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800" dirty="0" smtClean="0"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1:</a:t>
            </a:r>
          </a:p>
          <a:p>
            <a:endParaRPr lang="de-DE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Ergänzung der im Studium erworbenen Kompetenzen in den </a:t>
            </a:r>
            <a:r>
              <a:rPr lang="de-DE" sz="2800" dirty="0" err="1" smtClean="0">
                <a:latin typeface="Arial Narrow" pitchFamily="34" charset="0"/>
              </a:rPr>
              <a:t>Bildungswissen</a:t>
            </a:r>
            <a:r>
              <a:rPr lang="de-DE" sz="2800" dirty="0" smtClean="0">
                <a:latin typeface="Arial Narrow" pitchFamily="34" charset="0"/>
              </a:rPr>
              <a:t>-schaften um spezifische </a:t>
            </a:r>
            <a:r>
              <a:rPr lang="de-DE" sz="2800" dirty="0" err="1" smtClean="0">
                <a:latin typeface="Arial Narrow" pitchFamily="34" charset="0"/>
              </a:rPr>
              <a:t>forschungsmetho-dische</a:t>
            </a:r>
            <a:r>
              <a:rPr lang="de-DE" sz="2800" dirty="0" smtClean="0">
                <a:latin typeface="Arial Narrow" pitchFamily="34" charset="0"/>
              </a:rPr>
              <a:t> Kompetenzen </a:t>
            </a:r>
          </a:p>
          <a:p>
            <a:endParaRPr lang="de-DE" sz="2800" dirty="0"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71800" y="4077072"/>
            <a:ext cx="61206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de-DE" sz="2800" dirty="0" smtClean="0">
                <a:latin typeface="Arial Narrow" pitchFamily="34" charset="0"/>
              </a:rPr>
              <a:t>Ergänzung der im Studium erworbenen biologiedidaktischen Kompetenzen und Erweiterung des erforderlichen </a:t>
            </a:r>
            <a:r>
              <a:rPr lang="de-DE" sz="2800" dirty="0" err="1" smtClean="0">
                <a:latin typeface="Arial Narrow" pitchFamily="34" charset="0"/>
              </a:rPr>
              <a:t>biologi-schen</a:t>
            </a:r>
            <a:r>
              <a:rPr lang="de-DE" sz="2800" dirty="0" smtClean="0">
                <a:latin typeface="Arial Narrow" pitchFamily="34" charset="0"/>
              </a:rPr>
              <a:t> Fachwissens</a:t>
            </a:r>
          </a:p>
          <a:p>
            <a:endParaRPr lang="de-DE" sz="2800" dirty="0">
              <a:latin typeface="Arial Narrow" pitchFamily="34" charset="0"/>
            </a:endParaRPr>
          </a:p>
        </p:txBody>
      </p:sp>
      <p:pic>
        <p:nvPicPr>
          <p:cNvPr id="15" name="Picture 2" descr="C:\Dokumente und Einstellungen\Daniel\Desktop\Dies legendi 2013\Fotolia_40833663_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224136"/>
            <a:ext cx="254264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hteck 15"/>
          <p:cNvSpPr/>
          <p:nvPr/>
        </p:nvSpPr>
        <p:spPr>
          <a:xfrm>
            <a:off x="6516216" y="371703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130535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800" dirty="0" smtClean="0"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Narrow" pitchFamily="34" charset="0"/>
              <a:cs typeface="Times New Roman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6480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1:</a:t>
            </a:r>
          </a:p>
          <a:p>
            <a:endParaRPr lang="de-DE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Ergänzung der im Studium erworbenen Kompetenzen in den </a:t>
            </a:r>
            <a:r>
              <a:rPr lang="de-DE" sz="2800" dirty="0" err="1" smtClean="0">
                <a:latin typeface="Arial Narrow" pitchFamily="34" charset="0"/>
              </a:rPr>
              <a:t>Bildungswissen</a:t>
            </a:r>
            <a:r>
              <a:rPr lang="de-DE" sz="2800" dirty="0" smtClean="0">
                <a:latin typeface="Arial Narrow" pitchFamily="34" charset="0"/>
              </a:rPr>
              <a:t>-schaften um spezifische </a:t>
            </a:r>
            <a:r>
              <a:rPr lang="de-DE" sz="2800" dirty="0" err="1" smtClean="0">
                <a:latin typeface="Arial Narrow" pitchFamily="34" charset="0"/>
              </a:rPr>
              <a:t>forschungsmetho-dische</a:t>
            </a:r>
            <a:r>
              <a:rPr lang="de-DE" sz="2800" dirty="0" smtClean="0">
                <a:latin typeface="Arial Narrow" pitchFamily="34" charset="0"/>
              </a:rPr>
              <a:t> Kompetenzen </a:t>
            </a:r>
          </a:p>
          <a:p>
            <a:endParaRPr lang="de-DE" sz="2800" dirty="0">
              <a:latin typeface="Arial Narrow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4005064"/>
            <a:ext cx="9144000" cy="249299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173038" indent="266700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 Die Form der wissenschaftlichen Arbeit in der Psychologie </a:t>
            </a:r>
          </a:p>
          <a:p>
            <a:pPr marL="173038" indent="266700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 Formen der empirischen Arbeit, z.B. Was ist ein Experiment? </a:t>
            </a:r>
          </a:p>
          <a:p>
            <a:pPr marL="173038" indent="266700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 </a:t>
            </a:r>
            <a:r>
              <a:rPr lang="de-DE" sz="2600" dirty="0" err="1" smtClean="0">
                <a:latin typeface="Arial Narrow" pitchFamily="34" charset="0"/>
              </a:rPr>
              <a:t>Wissenschaftl</a:t>
            </a:r>
            <a:r>
              <a:rPr lang="de-DE" sz="2600" dirty="0" smtClean="0">
                <a:latin typeface="Arial Narrow" pitchFamily="34" charset="0"/>
              </a:rPr>
              <a:t>. Fragestellungen finden, formulieren und untersuchen </a:t>
            </a:r>
          </a:p>
          <a:p>
            <a:pPr marL="173038" indent="266700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 Kriterien wissenschaftlichen Arbeitens einschl. Literaturrecherche</a:t>
            </a:r>
          </a:p>
          <a:p>
            <a:pPr marL="173038" indent="266700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 Grundlagen der Erfassung, Auswertung und Interpretation von Daten </a:t>
            </a:r>
          </a:p>
          <a:p>
            <a:pPr marL="173038" indent="266700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 Zeitmanagement für Planung, Durchführung und Präsentation</a:t>
            </a:r>
          </a:p>
        </p:txBody>
      </p:sp>
      <p:pic>
        <p:nvPicPr>
          <p:cNvPr id="7" name="Picture 2" descr="C:\Dokumente und Einstellungen\Daniel\Desktop\Dies legendi 2013\Fotolia_40833663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24136"/>
            <a:ext cx="254264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6516216" y="371703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" name="Gruppieren 14"/>
          <p:cNvGrpSpPr/>
          <p:nvPr/>
        </p:nvGrpSpPr>
        <p:grpSpPr>
          <a:xfrm>
            <a:off x="323528" y="4063520"/>
            <a:ext cx="2232128" cy="2677848"/>
            <a:chOff x="467544" y="3861048"/>
            <a:chExt cx="2232128" cy="2677848"/>
          </a:xfrm>
        </p:grpSpPr>
        <p:pic>
          <p:nvPicPr>
            <p:cNvPr id="1026" name="Picture 2" descr="http://artfauna.de/pro/img/eisv.jpg"/>
            <p:cNvPicPr>
              <a:picLocks noChangeAspect="1" noChangeArrowheads="1"/>
            </p:cNvPicPr>
            <p:nvPr/>
          </p:nvPicPr>
          <p:blipFill>
            <a:blip r:embed="rId2" cstate="print"/>
            <a:srcRect b="529"/>
            <a:stretch>
              <a:fillRect/>
            </a:stretch>
          </p:blipFill>
          <p:spPr bwMode="auto">
            <a:xfrm>
              <a:off x="467544" y="3861048"/>
              <a:ext cx="1080000" cy="1539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http://artfauna.de/pro/img/klei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472608"/>
              <a:ext cx="1080000" cy="1063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 descr="http://artfauna.de/pro/img/rotke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5184576"/>
              <a:ext cx="1080000" cy="135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 descr="http://artfauna.de/pro/img/dompfaff.jpg"/>
            <p:cNvPicPr>
              <a:picLocks noChangeAspect="1" noChangeArrowheads="1"/>
            </p:cNvPicPr>
            <p:nvPr/>
          </p:nvPicPr>
          <p:blipFill>
            <a:blip r:embed="rId5" cstate="print"/>
            <a:srcRect b="28689"/>
            <a:stretch>
              <a:fillRect/>
            </a:stretch>
          </p:blipFill>
          <p:spPr bwMode="auto">
            <a:xfrm>
              <a:off x="1619672" y="3861048"/>
              <a:ext cx="1080000" cy="1251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hteck 8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1:</a:t>
            </a:r>
          </a:p>
          <a:p>
            <a:endParaRPr lang="de-DE" dirty="0" smtClean="0">
              <a:latin typeface="Arial Narrow" pitchFamily="34" charset="0"/>
            </a:endParaRPr>
          </a:p>
          <a:p>
            <a:endParaRPr lang="de-DE" sz="2800" dirty="0">
              <a:latin typeface="Arial Narrow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771800" y="4077072"/>
            <a:ext cx="61206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de-DE" sz="2800" dirty="0" smtClean="0">
                <a:latin typeface="Arial Narrow" pitchFamily="34" charset="0"/>
              </a:rPr>
              <a:t>Ergänzung der im Studium erworbenen biologiedidaktischen Kompetenzen und ggf. Erweiterung des erforderlichen biologischen Fachwissens</a:t>
            </a:r>
          </a:p>
          <a:p>
            <a:endParaRPr lang="de-DE" sz="2800" dirty="0">
              <a:latin typeface="Arial Narrow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704290"/>
            <a:ext cx="9144000" cy="129266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173038" indent="268288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Bestimmungsmethoden analog und digital, Studium vs. Schule/Alltag </a:t>
            </a:r>
          </a:p>
          <a:p>
            <a:pPr marL="173038" indent="268288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Didaktik und Methodik für die Vermittlung von Artkenntnissen</a:t>
            </a:r>
          </a:p>
          <a:p>
            <a:pPr marL="173038" indent="268288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Naturschutz-Relevanz: „Man kann nur schützen, was man kennt!“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889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2: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r>
              <a:rPr lang="de-DE" sz="2800" dirty="0" smtClean="0">
                <a:latin typeface="Arial Narrow" pitchFamily="34" charset="0"/>
              </a:rPr>
              <a:t>Die Studierenden festigen die forschungsmethodischen Kompetenzen, indem sie ihre Bachelorarbeit anfertigen.</a:t>
            </a:r>
          </a:p>
          <a:p>
            <a:endParaRPr lang="de-DE" sz="2800" dirty="0" smtClean="0">
              <a:latin typeface="Arial Narrow" pitchFamily="34" charset="0"/>
            </a:endParaRPr>
          </a:p>
        </p:txBody>
      </p:sp>
      <p:pic>
        <p:nvPicPr>
          <p:cNvPr id="7170" name="Picture 2" descr="C:\Dokumente und Einstellungen\Daniel\Desktop\Dies legendi 2013\Fotolia_29101034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3600400" cy="3695147"/>
          </a:xfrm>
          <a:prstGeom prst="rect">
            <a:avLst/>
          </a:prstGeom>
          <a:noFill/>
        </p:spPr>
      </p:pic>
      <p:pic>
        <p:nvPicPr>
          <p:cNvPr id="7171" name="Picture 3" descr="C:\Dokumente und Einstellungen\Daniel\Desktop\Dies legendi 2013\Fotolia_19030846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282901" cy="344801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 rot="16200000">
            <a:off x="8187866" y="5964746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88924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2: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r>
              <a:rPr lang="de-DE" sz="2800" dirty="0" smtClean="0">
                <a:latin typeface="Arial Narrow" pitchFamily="34" charset="0"/>
              </a:rPr>
              <a:t>Die Studierenden erhalten die Möglichkeit zur Rücksprache </a:t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und methodischen Betreuung während der Bearbeitungsphase.</a:t>
            </a:r>
          </a:p>
          <a:p>
            <a:endParaRPr lang="de-DE" dirty="0" smtClean="0">
              <a:latin typeface="Arial Narrow" pitchFamily="34" charset="0"/>
            </a:endParaRPr>
          </a:p>
          <a:p>
            <a:endParaRPr lang="de-DE" sz="2800" dirty="0">
              <a:latin typeface="Arial Narrow" pitchFamily="34" charset="0"/>
            </a:endParaRPr>
          </a:p>
        </p:txBody>
      </p:sp>
      <p:pic>
        <p:nvPicPr>
          <p:cNvPr id="8194" name="Picture 2" descr="C:\Dokumente und Einstellungen\Daniel\Desktop\Dies legendi 2013\Fotolia_4520794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4032448" cy="4138565"/>
          </a:xfrm>
          <a:prstGeom prst="rect">
            <a:avLst/>
          </a:prstGeom>
          <a:noFill/>
        </p:spPr>
      </p:pic>
      <p:sp>
        <p:nvSpPr>
          <p:cNvPr id="21" name="Rechteck 20"/>
          <p:cNvSpPr/>
          <p:nvPr/>
        </p:nvSpPr>
        <p:spPr>
          <a:xfrm>
            <a:off x="0" y="2636912"/>
            <a:ext cx="5508104" cy="209288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61950" indent="-276225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Gruppen von 8 - 10 Studierenden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Regelmäßige Arbeitstreffen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Individuelle Beratung zu Einzelprojekten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de-DE" sz="2600" dirty="0" smtClean="0">
                <a:latin typeface="Arial Narrow" pitchFamily="34" charset="0"/>
              </a:rPr>
              <a:t>Peer-</a:t>
            </a:r>
            <a:r>
              <a:rPr lang="de-DE" sz="2600" dirty="0" err="1" smtClean="0">
                <a:latin typeface="Arial Narrow" pitchFamily="34" charset="0"/>
              </a:rPr>
              <a:t>to</a:t>
            </a:r>
            <a:r>
              <a:rPr lang="de-DE" sz="2600" dirty="0" smtClean="0">
                <a:latin typeface="Arial Narrow" pitchFamily="34" charset="0"/>
              </a:rPr>
              <a:t>-Peer-Austausch über Methoden und Ergebnisse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8218064" y="5892738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Ablauf-Schema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FOR-LA-Projekte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Rechtwinkliges Dreieck 18"/>
          <p:cNvSpPr/>
          <p:nvPr/>
        </p:nvSpPr>
        <p:spPr>
          <a:xfrm rot="8061321">
            <a:off x="3254044" y="3909957"/>
            <a:ext cx="2738246" cy="2819215"/>
          </a:xfrm>
          <a:prstGeom prst="rtTriangl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634806" y="5319564"/>
            <a:ext cx="3930114" cy="701724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E2224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89126" y="5329783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 Narrow" pitchFamily="34" charset="0"/>
              </a:rPr>
              <a:t>Unterrichtseinheit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 Narrow" pitchFamily="34" charset="0"/>
              </a:rPr>
              <a:t>2- 4 Stunden</a:t>
            </a:r>
            <a:endParaRPr lang="de-DE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71154" y="1585367"/>
            <a:ext cx="840295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Arial Narrow" pitchFamily="34" charset="0"/>
              </a:rPr>
              <a:t>Kontakt-</a:t>
            </a:r>
          </a:p>
          <a:p>
            <a:pPr algn="ctr"/>
            <a:r>
              <a:rPr lang="de-DE" sz="1400" dirty="0" err="1" smtClean="0">
                <a:latin typeface="Arial Narrow" pitchFamily="34" charset="0"/>
              </a:rPr>
              <a:t>aufnahme</a:t>
            </a:r>
            <a:endParaRPr lang="de-DE" sz="1400" dirty="0">
              <a:latin typeface="Arial Narrow" pitchFamily="34" charset="0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888926" y="2111994"/>
            <a:ext cx="0" cy="2880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feil nach rechts 4"/>
          <p:cNvSpPr/>
          <p:nvPr/>
        </p:nvSpPr>
        <p:spPr>
          <a:xfrm>
            <a:off x="384870" y="1972417"/>
            <a:ext cx="8712968" cy="1728192"/>
          </a:xfrm>
          <a:prstGeom prst="rightArrow">
            <a:avLst/>
          </a:prstGeom>
          <a:gradFill>
            <a:gsLst>
              <a:gs pos="0">
                <a:srgbClr val="C00000"/>
              </a:gs>
              <a:gs pos="35000">
                <a:srgbClr val="C00000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E2224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113062" y="1585367"/>
            <a:ext cx="774572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b="1" dirty="0" err="1" smtClean="0">
                <a:latin typeface="Arial Narrow" pitchFamily="34" charset="0"/>
              </a:rPr>
              <a:t>Pretest</a:t>
            </a:r>
            <a:endParaRPr lang="de-DE" sz="1400" b="1" dirty="0" smtClean="0">
              <a:latin typeface="Arial Narrow" pitchFamily="34" charset="0"/>
            </a:endParaRPr>
          </a:p>
          <a:p>
            <a:pPr algn="ctr"/>
            <a:r>
              <a:rPr lang="de-DE" sz="1400" dirty="0" smtClean="0">
                <a:latin typeface="Arial Narrow" pitchFamily="34" charset="0"/>
              </a:rPr>
              <a:t>1 Stunde</a:t>
            </a:r>
            <a:endParaRPr lang="de-DE" sz="1400" dirty="0">
              <a:latin typeface="Arial Narrow" pitchFamily="34" charset="0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 flipV="1">
            <a:off x="2497971" y="2112064"/>
            <a:ext cx="0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361534" y="1585367"/>
            <a:ext cx="774572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Arial Narrow" pitchFamily="34" charset="0"/>
              </a:rPr>
              <a:t>Posttest</a:t>
            </a:r>
          </a:p>
          <a:p>
            <a:pPr algn="ctr"/>
            <a:r>
              <a:rPr lang="de-DE" sz="1400" dirty="0" smtClean="0">
                <a:latin typeface="Arial Narrow" pitchFamily="34" charset="0"/>
              </a:rPr>
              <a:t>1 Stunde</a:t>
            </a:r>
            <a:endParaRPr lang="de-DE" sz="1400" dirty="0">
              <a:latin typeface="Arial Narrow" pitchFamily="34" charset="0"/>
            </a:endParaRPr>
          </a:p>
        </p:txBody>
      </p:sp>
      <p:cxnSp>
        <p:nvCxnSpPr>
          <p:cNvPr id="39" name="Gerade Verbindung 38"/>
          <p:cNvCxnSpPr/>
          <p:nvPr/>
        </p:nvCxnSpPr>
        <p:spPr>
          <a:xfrm flipV="1">
            <a:off x="6746443" y="2113920"/>
            <a:ext cx="0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316688" y="1575842"/>
            <a:ext cx="814647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Arial Narrow" pitchFamily="34" charset="0"/>
              </a:rPr>
              <a:t>Ergebnis-</a:t>
            </a:r>
          </a:p>
          <a:p>
            <a:pPr algn="ctr"/>
            <a:r>
              <a:rPr lang="de-DE" sz="1400" dirty="0" err="1" smtClean="0">
                <a:latin typeface="Arial Narrow" pitchFamily="34" charset="0"/>
              </a:rPr>
              <a:t>bericht</a:t>
            </a:r>
            <a:endParaRPr lang="de-DE" sz="1400" dirty="0">
              <a:latin typeface="Arial Narrow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 flipV="1">
            <a:off x="7721633" y="2104281"/>
            <a:ext cx="0" cy="2880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H="1" flipV="1">
            <a:off x="1753022" y="3261654"/>
            <a:ext cx="520" cy="33437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252735" y="3573016"/>
            <a:ext cx="997389" cy="738664"/>
          </a:xfrm>
          <a:prstGeom prst="rect">
            <a:avLst/>
          </a:prstGeom>
          <a:ln/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Arial Narrow" pitchFamily="34" charset="0"/>
              </a:rPr>
              <a:t>Eltern-</a:t>
            </a:r>
          </a:p>
          <a:p>
            <a:pPr algn="ctr"/>
            <a:r>
              <a:rPr lang="de-DE" sz="1400" b="1" dirty="0" err="1" smtClean="0">
                <a:latin typeface="Arial Narrow" pitchFamily="34" charset="0"/>
              </a:rPr>
              <a:t>information</a:t>
            </a:r>
            <a:endParaRPr lang="de-DE" sz="1400" b="1" dirty="0" smtClean="0">
              <a:latin typeface="Arial Narrow" pitchFamily="34" charset="0"/>
            </a:endParaRPr>
          </a:p>
          <a:p>
            <a:pPr algn="ctr"/>
            <a:r>
              <a:rPr lang="de-DE" sz="1400" dirty="0" smtClean="0">
                <a:latin typeface="Arial Narrow" pitchFamily="34" charset="0"/>
              </a:rPr>
              <a:t>(Brief)</a:t>
            </a:r>
            <a:endParaRPr lang="de-DE" sz="1400" dirty="0">
              <a:latin typeface="Arial Narrow" pitchFamily="34" charset="0"/>
            </a:endParaRPr>
          </a:p>
        </p:txBody>
      </p:sp>
      <p:pic>
        <p:nvPicPr>
          <p:cNvPr id="1028" name="Picture 4" descr="http://upload.wikimedia.org/wikipedia/commons/thumb/6/6a/Pyrrhula_pyrrhula_male.jpg/220px-Pyrrhula_pyrrhula_ma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4692" y="3861048"/>
            <a:ext cx="1015380" cy="733843"/>
          </a:xfrm>
          <a:prstGeom prst="rect">
            <a:avLst/>
          </a:prstGeom>
          <a:noFill/>
        </p:spPr>
      </p:pic>
      <p:pic>
        <p:nvPicPr>
          <p:cNvPr id="1030" name="Picture 6" descr="http://www.spiel-ideen.ch/spielzeug-online-shop/public/images_1000px/68493_1-bullyla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649670"/>
            <a:ext cx="884040" cy="651538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3516355" y="4566270"/>
            <a:ext cx="2249334" cy="6924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300" b="1" dirty="0" smtClean="0">
                <a:latin typeface="Arial Narrow" pitchFamily="34" charset="0"/>
              </a:rPr>
              <a:t>Vermittlung von</a:t>
            </a:r>
          </a:p>
          <a:p>
            <a:pPr algn="ctr"/>
            <a:r>
              <a:rPr lang="de-DE" sz="1300" b="1" dirty="0" smtClean="0">
                <a:latin typeface="Arial Narrow" pitchFamily="34" charset="0"/>
              </a:rPr>
              <a:t>Arten- und Formenkenntnissen</a:t>
            </a:r>
          </a:p>
          <a:p>
            <a:pPr algn="ctr"/>
            <a:r>
              <a:rPr lang="de-DE" sz="1300" b="1" dirty="0" smtClean="0">
                <a:latin typeface="Arial Narrow" pitchFamily="34" charset="0"/>
              </a:rPr>
              <a:t>im </a:t>
            </a:r>
            <a:r>
              <a:rPr lang="de-DE" sz="1300" b="1" dirty="0" err="1" smtClean="0">
                <a:latin typeface="Arial Narrow" pitchFamily="34" charset="0"/>
              </a:rPr>
              <a:t>Nawi</a:t>
            </a:r>
            <a:r>
              <a:rPr lang="de-DE" sz="1300" b="1" dirty="0" smtClean="0">
                <a:latin typeface="Arial Narrow" pitchFamily="34" charset="0"/>
              </a:rPr>
              <a:t>- und Biologieunterricht</a:t>
            </a:r>
            <a:endParaRPr lang="de-DE" sz="1300" b="1" dirty="0">
              <a:latin typeface="Arial Narrow" pitchFamily="34" charset="0"/>
            </a:endParaRPr>
          </a:p>
        </p:txBody>
      </p:sp>
      <p:pic>
        <p:nvPicPr>
          <p:cNvPr id="1036" name="Picture 12" descr="Feld-Ahorn / Acer campestre / Blatt Rückseite Familie: Sapindacea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566"/>
          <a:stretch>
            <a:fillRect/>
          </a:stretch>
        </p:blipFill>
        <p:spPr bwMode="auto">
          <a:xfrm rot="7937899">
            <a:off x="5687338" y="4883469"/>
            <a:ext cx="619841" cy="517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Was möchte FOR-LA?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Narrow" pitchFamily="34" charset="0"/>
              </a:rPr>
              <a:t>Das Projekt möchte…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 der Studiengänge B. Ed. und M. Ed. frühzeitig mit Forschung im Umfeld von Schule und Unterricht vertraut machen.	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 durch forschungsorientierte Lehre zu eigenen Forschungsprojekten animieren.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… Studierenden die Möglichkeit bieten, ihre Forschungsfragen in authentischen schulischen Kontexten empirisch untersuchen zu können.</a:t>
            </a:r>
            <a:endParaRPr lang="de-DE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kumente und Einstellungen\Daniel\Desktop\Dies legendi 2013\Fotolia_22010585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316" y="836712"/>
            <a:ext cx="3021236" cy="3021237"/>
          </a:xfrm>
          <a:prstGeom prst="rect">
            <a:avLst/>
          </a:prstGeom>
          <a:noFill/>
        </p:spPr>
      </p:pic>
      <p:pic>
        <p:nvPicPr>
          <p:cNvPr id="37892" name="Picture 4" descr="http://www.literaturtipps.de/uploads/RTEmagicC_TING-Stift.jpg.jpg"/>
          <p:cNvPicPr>
            <a:picLocks noChangeAspect="1" noChangeArrowheads="1"/>
          </p:cNvPicPr>
          <p:nvPr/>
        </p:nvPicPr>
        <p:blipFill>
          <a:blip r:embed="rId3" cstate="print"/>
          <a:srcRect l="323" t="18248" b="16268"/>
          <a:stretch>
            <a:fillRect/>
          </a:stretch>
        </p:blipFill>
        <p:spPr bwMode="auto">
          <a:xfrm rot="952810">
            <a:off x="6285824" y="5173717"/>
            <a:ext cx="2848284" cy="1871211"/>
          </a:xfrm>
          <a:prstGeom prst="rect">
            <a:avLst/>
          </a:prstGeom>
          <a:noFill/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Laufende FOR-LA-Arbeiten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Bachelor-Arbeiten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Melanie Hedrich</a:t>
            </a:r>
          </a:p>
          <a:p>
            <a:r>
              <a:rPr lang="de-DE" sz="2800" b="1" i="1" dirty="0" smtClean="0">
                <a:latin typeface="Arial Narrow" pitchFamily="34" charset="0"/>
              </a:rPr>
              <a:t>Kann ein </a:t>
            </a:r>
            <a:r>
              <a:rPr lang="de-DE" sz="2800" b="1" i="1" dirty="0" err="1" smtClean="0">
                <a:latin typeface="Arial Narrow" pitchFamily="34" charset="0"/>
              </a:rPr>
              <a:t>Tablet</a:t>
            </a:r>
            <a:r>
              <a:rPr lang="de-DE" sz="2800" b="1" i="1" dirty="0" smtClean="0">
                <a:latin typeface="Arial Narrow" pitchFamily="34" charset="0"/>
              </a:rPr>
              <a:t> PC die Motivation </a:t>
            </a:r>
            <a:br>
              <a:rPr lang="de-DE" sz="2800" b="1" i="1" dirty="0" smtClean="0">
                <a:latin typeface="Arial Narrow" pitchFamily="34" charset="0"/>
              </a:rPr>
            </a:br>
            <a:r>
              <a:rPr lang="de-DE" sz="2800" b="1" i="1" dirty="0" smtClean="0">
                <a:latin typeface="Arial Narrow" pitchFamily="34" charset="0"/>
              </a:rPr>
              <a:t>von Schülerinnen und Schülern fördern?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endParaRPr lang="de-DE" sz="2800" dirty="0" smtClean="0">
              <a:latin typeface="Arial Narrow" pitchFamily="34" charset="0"/>
            </a:endParaRPr>
          </a:p>
          <a:p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Jeannine </a:t>
            </a:r>
            <a:r>
              <a:rPr lang="de-DE" sz="2800" cap="small" dirty="0" err="1" smtClean="0">
                <a:solidFill>
                  <a:srgbClr val="C00000"/>
                </a:solidFill>
                <a:latin typeface="Arial Narrow" pitchFamily="34" charset="0"/>
              </a:rPr>
              <a:t>Soukop</a:t>
            </a:r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 &amp; Ann-Kathrin Tomilson</a:t>
            </a:r>
          </a:p>
          <a:p>
            <a:r>
              <a:rPr lang="de-DE" sz="2800" b="1" i="1" dirty="0" smtClean="0">
                <a:latin typeface="Arial Narrow" pitchFamily="34" charset="0"/>
              </a:rPr>
              <a:t>Die Ermittlung der Motivation sowie des Lernerfolgs </a:t>
            </a:r>
          </a:p>
          <a:p>
            <a:r>
              <a:rPr lang="de-DE" sz="2800" b="1" i="1" dirty="0" smtClean="0">
                <a:latin typeface="Arial Narrow" pitchFamily="34" charset="0"/>
              </a:rPr>
              <a:t>von Schülerinnen und Schülern hinsichtlich eines Mediums zur Vermittlung von Vogelstimmen</a:t>
            </a:r>
          </a:p>
          <a:p>
            <a:endParaRPr lang="de-DE" sz="2800" dirty="0" smtClean="0">
              <a:latin typeface="Arial Narrow" pitchFamily="34" charset="0"/>
            </a:endParaRPr>
          </a:p>
        </p:txBody>
      </p:sp>
      <p:pic>
        <p:nvPicPr>
          <p:cNvPr id="5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 t="-19936" r="-37500"/>
          <a:stretch>
            <a:fillRect/>
          </a:stretch>
        </p:blipFill>
        <p:spPr bwMode="auto">
          <a:xfrm flipH="1">
            <a:off x="6156176" y="2420888"/>
            <a:ext cx="1152128" cy="12602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 rot="16200000">
            <a:off x="8295369" y="2807273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Laufende FOR-LA-Arbeiten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88924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Bachelor-Arbeiten</a:t>
            </a:r>
          </a:p>
          <a:p>
            <a:endParaRPr lang="de-DE" sz="1000" dirty="0" smtClean="0">
              <a:latin typeface="Arial Narrow" pitchFamily="34" charset="0"/>
            </a:endParaRPr>
          </a:p>
          <a:p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Verena Thelen </a:t>
            </a:r>
          </a:p>
          <a:p>
            <a:r>
              <a:rPr lang="de-DE" sz="2800" b="1" i="1" dirty="0" smtClean="0">
                <a:latin typeface="Arial Narrow" pitchFamily="34" charset="0"/>
              </a:rPr>
              <a:t>Können Schülerinnen und Schüler </a:t>
            </a:r>
            <a:br>
              <a:rPr lang="de-DE" sz="2800" b="1" i="1" dirty="0" smtClean="0">
                <a:latin typeface="Arial Narrow" pitchFamily="34" charset="0"/>
              </a:rPr>
            </a:br>
            <a:r>
              <a:rPr lang="de-DE" sz="2800" b="1" i="1" dirty="0" smtClean="0">
                <a:latin typeface="Arial Narrow" pitchFamily="34" charset="0"/>
              </a:rPr>
              <a:t>durch Kartenspiele Artenkenntnis </a:t>
            </a:r>
          </a:p>
          <a:p>
            <a:r>
              <a:rPr lang="de-DE" sz="2800" b="1" i="1" dirty="0" smtClean="0">
                <a:latin typeface="Arial Narrow" pitchFamily="34" charset="0"/>
              </a:rPr>
              <a:t>erlangen?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Lisa Wolfs &amp; Constance Dose</a:t>
            </a:r>
          </a:p>
          <a:p>
            <a:r>
              <a:rPr lang="de-DE" sz="2800" b="1" i="1" dirty="0" smtClean="0">
                <a:latin typeface="Arial Narrow" pitchFamily="34" charset="0"/>
              </a:rPr>
              <a:t>Lernmotivation, Lernfreude und Selbstregulation bei computergestütztem Lernen</a:t>
            </a:r>
          </a:p>
          <a:p>
            <a:endParaRPr lang="de-DE" sz="2800" dirty="0" smtClean="0">
              <a:latin typeface="Arial Narrow" pitchFamily="34" charset="0"/>
            </a:endParaRPr>
          </a:p>
        </p:txBody>
      </p:sp>
      <p:pic>
        <p:nvPicPr>
          <p:cNvPr id="36866" name="Picture 2" descr="Grünfrosch, ruf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91" y="5049360"/>
            <a:ext cx="4212001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 rot="16200000">
            <a:off x="-284212" y="5715645"/>
            <a:ext cx="814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www.nabu.de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6868" name="Picture 4" descr="Bergmolch-Männch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5049359"/>
            <a:ext cx="4212001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Dokumente und Einstellungen\Daniel\Desktop\Dies legendi 2013\Fotolia_32337084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519492" cy="270867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 rot="16200000">
            <a:off x="8295369" y="2735265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Laufende FOR-LA-Arbeiten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8914" name="Picture 2" descr="Online-Vogelfüh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28800"/>
            <a:ext cx="2160240" cy="147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Bild in Originalgröße anseh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35435"/>
            <a:ext cx="2088232" cy="2461917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51520" y="980728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Master-Arbeiten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Lena Endrich</a:t>
            </a:r>
          </a:p>
          <a:p>
            <a:r>
              <a:rPr lang="de-DE" sz="2800" b="1" i="1" dirty="0" smtClean="0">
                <a:latin typeface="Arial Narrow" pitchFamily="34" charset="0"/>
              </a:rPr>
              <a:t>Bestimmen 2.0</a:t>
            </a:r>
          </a:p>
          <a:p>
            <a:r>
              <a:rPr lang="de-DE" sz="2800" b="1" i="1" dirty="0" smtClean="0">
                <a:latin typeface="Arial Narrow" pitchFamily="34" charset="0"/>
              </a:rPr>
              <a:t>Eine empirische Untersuchung zur </a:t>
            </a:r>
            <a:r>
              <a:rPr lang="de-DE" sz="2800" b="1" i="1" dirty="0" err="1" smtClean="0">
                <a:latin typeface="Arial Narrow" pitchFamily="34" charset="0"/>
              </a:rPr>
              <a:t>Vermitt</a:t>
            </a:r>
            <a:r>
              <a:rPr lang="de-DE" sz="2800" b="1" i="1" dirty="0" smtClean="0">
                <a:latin typeface="Arial Narrow" pitchFamily="34" charset="0"/>
              </a:rPr>
              <a:t>-</a:t>
            </a:r>
            <a:br>
              <a:rPr lang="de-DE" sz="2800" b="1" i="1" dirty="0" smtClean="0">
                <a:latin typeface="Arial Narrow" pitchFamily="34" charset="0"/>
              </a:rPr>
            </a:br>
            <a:r>
              <a:rPr lang="de-DE" sz="2800" b="1" i="1" dirty="0" err="1" smtClean="0">
                <a:latin typeface="Arial Narrow" pitchFamily="34" charset="0"/>
              </a:rPr>
              <a:t>lung</a:t>
            </a:r>
            <a:r>
              <a:rPr lang="de-DE" sz="2800" b="1" i="1" dirty="0" smtClean="0">
                <a:latin typeface="Arial Narrow" pitchFamily="34" charset="0"/>
              </a:rPr>
              <a:t> von Vogelstimmen und Laubbaumarten im </a:t>
            </a:r>
            <a:r>
              <a:rPr lang="de-DE" sz="2800" b="1" i="1" dirty="0" err="1" smtClean="0">
                <a:latin typeface="Arial Narrow" pitchFamily="34" charset="0"/>
              </a:rPr>
              <a:t>Nawi</a:t>
            </a:r>
            <a:r>
              <a:rPr lang="de-DE" sz="2800" b="1" i="1" dirty="0" smtClean="0">
                <a:latin typeface="Arial Narrow" pitchFamily="34" charset="0"/>
              </a:rPr>
              <a:t>-Unter-</a:t>
            </a:r>
            <a:br>
              <a:rPr lang="de-DE" sz="2800" b="1" i="1" dirty="0" smtClean="0">
                <a:latin typeface="Arial Narrow" pitchFamily="34" charset="0"/>
              </a:rPr>
            </a:br>
            <a:r>
              <a:rPr lang="de-DE" sz="2800" b="1" i="1" dirty="0" err="1" smtClean="0">
                <a:latin typeface="Arial Narrow" pitchFamily="34" charset="0"/>
              </a:rPr>
              <a:t>richt</a:t>
            </a:r>
            <a:endParaRPr lang="de-DE" sz="2800" cap="small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de-DE" sz="2800" cap="small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de-DE" sz="2800" cap="small" dirty="0" smtClean="0">
                <a:solidFill>
                  <a:srgbClr val="C00000"/>
                </a:solidFill>
                <a:latin typeface="Arial Narrow" pitchFamily="34" charset="0"/>
              </a:rPr>
              <a:t>		Anna-Maria </a:t>
            </a:r>
            <a:r>
              <a:rPr lang="de-DE" sz="2800" cap="small" dirty="0" err="1" smtClean="0">
                <a:solidFill>
                  <a:srgbClr val="C00000"/>
                </a:solidFill>
                <a:latin typeface="Arial Narrow" pitchFamily="34" charset="0"/>
              </a:rPr>
              <a:t>Kutta</a:t>
            </a:r>
            <a:endParaRPr lang="de-DE" sz="2800" cap="small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de-DE" sz="2800" b="1" i="1" dirty="0" smtClean="0">
                <a:latin typeface="Arial Narrow" pitchFamily="34" charset="0"/>
              </a:rPr>
              <a:t>		Ameisenforschung als neues Thema an Schulen</a:t>
            </a:r>
          </a:p>
          <a:p>
            <a:endParaRPr lang="de-DE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266" name="Picture 2" descr="C:\Dokumente und Einstellungen\Daniel\Desktop\Dies legendi 2013\Fotolia_35461009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912" y="2636912"/>
            <a:ext cx="4221088" cy="4221088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51520" y="980728"/>
            <a:ext cx="88924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3: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r>
              <a:rPr lang="de-DE" sz="2800" b="1" dirty="0" smtClean="0">
                <a:latin typeface="Arial Narrow" pitchFamily="34" charset="0"/>
              </a:rPr>
              <a:t>Ergebnisse der FOR-LA-Projekte werden veröffentlicht: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Präsentation als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Poster</a:t>
            </a:r>
            <a:r>
              <a:rPr lang="de-DE" sz="2800" dirty="0" smtClean="0">
                <a:latin typeface="Arial Narrow" pitchFamily="34" charset="0"/>
              </a:rPr>
              <a:t> z.B. am Tag der Bachelorarbeit.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Bereitstellung der Bachelor-Arbeiten in der Bibliothek </a:t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und/oder als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Internetpublikationen</a:t>
            </a:r>
            <a:r>
              <a:rPr lang="de-DE" sz="2800" dirty="0" smtClean="0">
                <a:latin typeface="Arial Narrow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Veröffentlichung</a:t>
            </a:r>
            <a:r>
              <a:rPr lang="de-DE" sz="2800" dirty="0" smtClean="0">
                <a:latin typeface="Arial Narrow" pitchFamily="34" charset="0"/>
              </a:rPr>
              <a:t> von publikationsreifen Arbeiten </a:t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in Fachzeitschriften.</a:t>
            </a:r>
          </a:p>
          <a:p>
            <a:pPr marL="514350" indent="-514350"/>
            <a:endParaRPr lang="de-DE" sz="2800" dirty="0" smtClean="0">
              <a:latin typeface="Arial Narrow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 rot="10800000" flipV="1">
            <a:off x="7668344" y="663916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läuft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ab?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980728"/>
            <a:ext cx="88924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Phase 3: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pPr marL="514350" indent="-514350"/>
            <a:r>
              <a:rPr lang="de-DE" sz="2800" b="1" dirty="0" smtClean="0">
                <a:latin typeface="Arial Narrow" pitchFamily="34" charset="0"/>
              </a:rPr>
              <a:t>Ergebnisse der FOR-LA-Projekte werden präsentiert: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Direkte Kooperation mit  Fachlehrer/innen an Schulen (</a:t>
            </a:r>
            <a:r>
              <a:rPr lang="de-DE" sz="2800" dirty="0" err="1" smtClean="0">
                <a:latin typeface="Arial Narrow" pitchFamily="34" charset="0"/>
              </a:rPr>
              <a:t>ZfL</a:t>
            </a:r>
            <a:r>
              <a:rPr lang="de-DE" sz="2800" dirty="0" smtClean="0">
                <a:latin typeface="Arial Narrow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Planung von Fortbildungsveranstaltungen (ZWW, PL)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Netzwerk Schule – Hochschule / Transferstelle Bildung (ZBH)</a:t>
            </a:r>
          </a:p>
        </p:txBody>
      </p:sp>
      <p:pic>
        <p:nvPicPr>
          <p:cNvPr id="12290" name="Picture 2" descr="C:\Dokumente und Einstellungen\Daniel\Desktop\Dies legendi 2013\Fotolia_4747935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800" y="3356992"/>
            <a:ext cx="4902200" cy="394970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 rot="10800000" flipV="1">
            <a:off x="7657466" y="663916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Ausblick FOR-LA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314" name="Picture 2" descr="C:\Dokumente und Einstellungen\Daniel\Desktop\Dies legendi 2013\Fotolia_2687592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3192"/>
            <a:ext cx="4394200" cy="43942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51520" y="980728"/>
            <a:ext cx="88924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Nächste Schritte: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Vertikale Vernetzung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unterschiedlicher universitärer Studienfächer (AK Fachdidaktik)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unterschiedlicher Lehrformate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>
              <a:latin typeface="Arial Narrow" pitchFamily="34" charset="0"/>
            </a:endParaRPr>
          </a:p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Horizontale Vernetzung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Bachelorarbeiten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Masterarbeiten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Dissertationen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>
              <a:latin typeface="Arial Narrow" pitchFamily="34" charset="0"/>
            </a:endParaRPr>
          </a:p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Vernetzung Universität – Schule</a:t>
            </a:r>
          </a:p>
          <a:p>
            <a:r>
              <a:rPr lang="de-DE" sz="2800" dirty="0" smtClean="0">
                <a:latin typeface="Arial Narrow" pitchFamily="34" charset="0"/>
              </a:rPr>
              <a:t>Vision: FOR-LA-Projekte werden Normalität</a:t>
            </a:r>
          </a:p>
          <a:p>
            <a:r>
              <a:rPr lang="de-DE" sz="2800" dirty="0" smtClean="0">
                <a:latin typeface="Arial Narrow" pitchFamily="34" charset="0"/>
              </a:rPr>
              <a:t>im Schulalltag (</a:t>
            </a:r>
            <a:r>
              <a:rPr lang="de-DE" sz="2800" dirty="0" err="1" smtClean="0">
                <a:latin typeface="Arial Narrow" pitchFamily="34" charset="0"/>
              </a:rPr>
              <a:t>ZfL</a:t>
            </a:r>
            <a:r>
              <a:rPr lang="de-DE" sz="28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6" name="Rechteck 5"/>
          <p:cNvSpPr/>
          <p:nvPr/>
        </p:nvSpPr>
        <p:spPr>
          <a:xfrm rot="10800000" flipV="1">
            <a:off x="5724129" y="663916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FOR-LA : Vom Pilotprojekt zum dauerhaften Angebot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 descr="C:\Dokumente und Einstellungen\Daniel\Desktop\Dies legendi 2013\Fotolia_2687592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74344" y="3067248"/>
            <a:ext cx="4394200" cy="439420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 rot="10800000" flipV="1">
            <a:off x="7513450" y="663916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FOR-LA : Vom Pilotprojekt zum dauerhaften Angebot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 descr="C:\Dokumente und Einstellungen\Daniel\Desktop\Dies legendi 2013\Fotolia_2687592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74344" y="3067248"/>
            <a:ext cx="4394200" cy="43942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51520" y="980728"/>
            <a:ext cx="88924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Wahlpflichtangebot im Sinne der GLK-Förderung durch: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Zusätzliches Personal an der Universität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Lehrdeputat im Fach Didaktik der Biologie,  sonst. Fachdidaktiken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 Lehrdeputat im Fach Psychologie in den Bildungswissenschaften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>
              <a:latin typeface="Arial Narrow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 rot="10800000" flipV="1">
            <a:off x="7513450" y="663916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FOR-LA : Vom Pilotprojekt zum dauerhaften Angebot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 descr="C:\Dokumente und Einstellungen\Daniel\Desktop\Dies legendi 2013\Fotolia_2687592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74344" y="3067248"/>
            <a:ext cx="4394200" cy="43942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51520" y="980728"/>
            <a:ext cx="88924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 smtClean="0">
                <a:latin typeface="Arial Narrow" pitchFamily="34" charset="0"/>
              </a:rPr>
              <a:t>Wahlpflichtangebot im Sinne der GLK-Förderung durch: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Zusätzliches Personal an der Universität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Lehrdeputat im Fach Didaktik der Biologie,  sonst. Fachdidaktiken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Lehrdeputat im Fach Psychologie in den Bildungswissenschaften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>
              <a:latin typeface="Arial Narrow" pitchFamily="34" charset="0"/>
            </a:endParaRPr>
          </a:p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Langzeitkooperation mit Schulen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Lehrer und Lehrerinnen vor Ort </a:t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unterstützen die Umsetzung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Lehrer und Lehrerinnen beteiligen</a:t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sich zur eigenen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Fortbildung </a:t>
            </a:r>
            <a:r>
              <a:rPr lang="de-DE" sz="2800" dirty="0" smtClean="0">
                <a:latin typeface="Arial Narrow" pitchFamily="34" charset="0"/>
              </a:rPr>
              <a:t>und </a:t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ggf. zur eigenen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Qualifikation</a:t>
            </a:r>
            <a:r>
              <a:rPr lang="de-DE" sz="2800" dirty="0" smtClean="0">
                <a:latin typeface="Arial Narrow" pitchFamily="34" charset="0"/>
              </a:rPr>
              <a:t/>
            </a:r>
            <a:br>
              <a:rPr lang="de-DE" sz="2800" dirty="0" smtClean="0">
                <a:latin typeface="Arial Narrow" pitchFamily="34" charset="0"/>
              </a:rPr>
            </a:br>
            <a:r>
              <a:rPr lang="de-DE" sz="2800" dirty="0" smtClean="0">
                <a:latin typeface="Arial Narrow" pitchFamily="34" charset="0"/>
              </a:rPr>
              <a:t>z.B.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Promotion in Fachdidaktik</a:t>
            </a:r>
          </a:p>
        </p:txBody>
      </p:sp>
      <p:sp>
        <p:nvSpPr>
          <p:cNvPr id="6" name="Rechteck 5"/>
          <p:cNvSpPr/>
          <p:nvPr/>
        </p:nvSpPr>
        <p:spPr>
          <a:xfrm rot="10800000" flipV="1">
            <a:off x="7513450" y="6639162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Ausblick FOR-LA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Grafik 4" descr="Tierforsche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660232" cy="49951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23928" y="5589240"/>
            <a:ext cx="3992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Vielen Dank für Ihr Interesse!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10800000" flipV="1">
            <a:off x="6980935" y="6181596"/>
            <a:ext cx="920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Dreesmann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Was </a:t>
            </a:r>
            <a:r>
              <a:rPr lang="de-DE" sz="36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möchte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FOR-LA?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Narrow" pitchFamily="34" charset="0"/>
              </a:rPr>
              <a:t>Das Projekt möchte…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 der Studiengänge B. Ed. und M. Ed. frühzeitig mit Forschung im Umfeld von Schule und Unterricht vertraut machen.	</a:t>
            </a:r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d.h. Einheit von Forschung und Lehre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 durch forschungsorientierte Lehre zu eigenen Forschungsprojekten animieren. </a:t>
            </a:r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d.h. forschender Habitus</a:t>
            </a: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… Studierenden die Möglichkeit bieten, ihre Forschungsfragen in authentischen schulischen Kontexten empirisch untersuchen zu können. </a:t>
            </a:r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d.h. Brückenschlag in die Schule</a:t>
            </a:r>
            <a:endParaRPr lang="de-DE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Wen spricht 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Narrow" pitchFamily="34" charset="0"/>
              </a:rPr>
              <a:t>Das Projekt wendet sich an…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Studierende, die an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interdisziplinären Fragestellungen </a:t>
            </a:r>
            <a:r>
              <a:rPr lang="de-DE" sz="2800" dirty="0" smtClean="0">
                <a:latin typeface="Arial Narrow" pitchFamily="34" charset="0"/>
              </a:rPr>
              <a:t>der Pädagogischen Psychologie und Fachdidaktiken interessiert sind.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… Studierende des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Bachelor of Education</a:t>
            </a:r>
            <a:r>
              <a:rPr lang="de-DE" sz="2800" dirty="0" smtClean="0">
                <a:latin typeface="Arial Narrow" pitchFamily="34" charset="0"/>
              </a:rPr>
              <a:t>-Studiengangs, die ihre Bachelorarbeit im Fach Psychologie in den </a:t>
            </a:r>
            <a:r>
              <a:rPr lang="de-DE" sz="2800" dirty="0" err="1" smtClean="0">
                <a:latin typeface="Arial Narrow" pitchFamily="34" charset="0"/>
              </a:rPr>
              <a:t>Bildungswis-senschaften</a:t>
            </a:r>
            <a:r>
              <a:rPr lang="de-DE" sz="2800" dirty="0" smtClean="0">
                <a:latin typeface="Arial Narrow" pitchFamily="34" charset="0"/>
              </a:rPr>
              <a:t> schreiben möchten.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 des </a:t>
            </a:r>
            <a:r>
              <a:rPr lang="de-DE" sz="2800" dirty="0" smtClean="0">
                <a:solidFill>
                  <a:srgbClr val="C00000"/>
                </a:solidFill>
                <a:latin typeface="Arial Narrow" pitchFamily="34" charset="0"/>
              </a:rPr>
              <a:t>Master of Education</a:t>
            </a:r>
            <a:r>
              <a:rPr lang="de-DE" sz="2800" dirty="0" smtClean="0">
                <a:latin typeface="Arial Narrow" pitchFamily="34" charset="0"/>
              </a:rPr>
              <a:t>-Studiengangs, die ihre Masterarbeit in einem ihrer Unterrichtsfächer mit fach-didaktischem Schwerpunkt schreiben möchten.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Wen spricht 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 Narrow" pitchFamily="34" charset="0"/>
              </a:rPr>
              <a:t>Das Projekt wendet sich an…</a:t>
            </a:r>
          </a:p>
          <a:p>
            <a:endParaRPr lang="de-DE" sz="2800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 Narrow" pitchFamily="34" charset="0"/>
              </a:rPr>
              <a:t> … Studierende, die an interdisziplinären Fragestellungen der Pädagogischen Psychologie und Fachdidaktiken interessiert sind. </a:t>
            </a:r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Pilotphase: Schwerpunkt Biologieunterricht</a:t>
            </a:r>
            <a:endParaRPr lang="de-DE" sz="2800" dirty="0" smtClean="0">
              <a:latin typeface="Arial Narrow" pitchFamily="34" charset="0"/>
            </a:endParaRPr>
          </a:p>
        </p:txBody>
      </p:sp>
      <p:pic>
        <p:nvPicPr>
          <p:cNvPr id="9" name="Grafik 8" descr="Tierforsche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7"/>
            <a:ext cx="3985997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C:\Dokumente und Einstellungen\daniel\Daniel\BodenProjekt\Boden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0" y="3573016"/>
            <a:ext cx="3978801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eck 5"/>
          <p:cNvSpPr/>
          <p:nvPr/>
        </p:nvSpPr>
        <p:spPr>
          <a:xfrm rot="5400000" flipV="1">
            <a:off x="8332075" y="5998360"/>
            <a:ext cx="920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Dreesmann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Welche Projekte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bietet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latin typeface="Arial Narrow" pitchFamily="34" charset="0"/>
              </a:rPr>
              <a:t>Themenschwerpunkt 2012/2013: </a:t>
            </a:r>
          </a:p>
          <a:p>
            <a:endParaRPr lang="de-DE" sz="1200" u="sng" dirty="0" smtClean="0">
              <a:latin typeface="Arial Narrow" pitchFamily="34" charset="0"/>
            </a:endParaRPr>
          </a:p>
          <a:p>
            <a:pPr algn="ctr"/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Vermittlung von Arten- und Formenkenntnissen im Unterricht</a:t>
            </a:r>
          </a:p>
          <a:p>
            <a:endParaRPr lang="de-DE" sz="1200" dirty="0" smtClean="0">
              <a:latin typeface="Arial Narrow" pitchFamily="34" charset="0"/>
            </a:endParaRPr>
          </a:p>
        </p:txBody>
      </p:sp>
      <p:pic>
        <p:nvPicPr>
          <p:cNvPr id="1026" name="Picture 2" descr="http://artfauna.de/pro/img/ei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360"/>
            <a:ext cx="17584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artfauna.de/pro/img/kle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360"/>
            <a:ext cx="255934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49360"/>
            <a:ext cx="200956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artfauna.de/pro/img/dompfa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149360"/>
            <a:ext cx="155078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268" name="Picture 4" descr="http://www.somso.de/img/zos1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1965233" cy="1584000"/>
          </a:xfrm>
          <a:prstGeom prst="rect">
            <a:avLst/>
          </a:prstGeom>
          <a:noFill/>
        </p:spPr>
      </p:pic>
      <p:pic>
        <p:nvPicPr>
          <p:cNvPr id="11270" name="Picture 6" descr="http://www.somso.de/img/zos1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1" y="2276872"/>
            <a:ext cx="2800695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uppieren 15"/>
          <p:cNvGrpSpPr/>
          <p:nvPr/>
        </p:nvGrpSpPr>
        <p:grpSpPr>
          <a:xfrm>
            <a:off x="5436096" y="2276872"/>
            <a:ext cx="3456384" cy="1584000"/>
            <a:chOff x="5615607" y="2276872"/>
            <a:chExt cx="3456384" cy="1584000"/>
          </a:xfrm>
        </p:grpSpPr>
        <p:sp>
          <p:nvSpPr>
            <p:cNvPr id="15" name="Rechteck 14"/>
            <p:cNvSpPr/>
            <p:nvPr/>
          </p:nvSpPr>
          <p:spPr>
            <a:xfrm>
              <a:off x="5615607" y="2276872"/>
              <a:ext cx="3456384" cy="158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272" name="Picture 8" descr="Heimsche Ahornarten: v.l.n.r. Bergahorn, Spitzahorn, Feldahorn"/>
            <p:cNvPicPr>
              <a:picLocks noChangeAspect="1" noChangeArrowheads="1"/>
            </p:cNvPicPr>
            <p:nvPr/>
          </p:nvPicPr>
          <p:blipFill>
            <a:blip r:embed="rId8" cstate="print"/>
            <a:srcRect t="14332" b="21176"/>
            <a:stretch>
              <a:fillRect/>
            </a:stretch>
          </p:blipFill>
          <p:spPr bwMode="auto">
            <a:xfrm>
              <a:off x="5676924" y="2420800"/>
              <a:ext cx="3333750" cy="1296144"/>
            </a:xfrm>
            <a:prstGeom prst="rect">
              <a:avLst/>
            </a:prstGeom>
            <a:noFill/>
          </p:spPr>
        </p:pic>
      </p:grpSp>
      <p:sp>
        <p:nvSpPr>
          <p:cNvPr id="14" name="Rechteck 13"/>
          <p:cNvSpPr/>
          <p:nvPr/>
        </p:nvSpPr>
        <p:spPr>
          <a:xfrm>
            <a:off x="2411760" y="3573016"/>
            <a:ext cx="3648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SOMSO                                                                                              wald.de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9512" y="3573016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SOMSO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Welche Projekte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bietet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Beispiel Vogelarten – </a:t>
            </a:r>
            <a:r>
              <a:rPr lang="de-DE" sz="2800" b="1" u="sng" dirty="0" smtClean="0">
                <a:solidFill>
                  <a:srgbClr val="C00000"/>
                </a:solidFill>
                <a:latin typeface="Arial Narrow" pitchFamily="34" charset="0"/>
              </a:rPr>
              <a:t>Perspektive von Schüler/innen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Wie heißt ein Vogel, den ich im Wald, auf dem Schulweg usw. beobachtet habe?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Wenn ich ihn nicht kenne, wie kann ich es herausfinden?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Wenn ich es herausfinden will, wo kann ich das tun?</a:t>
            </a:r>
          </a:p>
        </p:txBody>
      </p:sp>
      <p:pic>
        <p:nvPicPr>
          <p:cNvPr id="1026" name="Picture 2" descr="http://artfauna.de/pro/img/ei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25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artfauna.de/pro/img/kle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445" y="4941168"/>
            <a:ext cx="18281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14354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artfauna.de/pro/img/dompfa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462" y="4941168"/>
            <a:ext cx="11077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C:\Dokumente und Einstellungen\Daniel\Desktop\Dies legendi 2013\Fotolia_29668172_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482000"/>
            <a:ext cx="2376000" cy="23760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 rot="16200000">
            <a:off x="8295369" y="5687593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Welche Projekte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bietet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Beispiel Vogelarten – </a:t>
            </a:r>
            <a:r>
              <a:rPr lang="de-DE" sz="2800" b="1" u="sng" dirty="0" smtClean="0">
                <a:solidFill>
                  <a:srgbClr val="C00000"/>
                </a:solidFill>
                <a:latin typeface="Arial Narrow" pitchFamily="34" charset="0"/>
              </a:rPr>
              <a:t>Perspektive von Schüler/innen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Wie heißt ein Vogel, den ich im Wald, auf dem Schulweg usw. beobachtet habe?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Wenn ich ihn nicht kenne, wie kann ich es herausfinden?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Wenn ich es herausfinden will, wo kann ich das tun?</a:t>
            </a:r>
          </a:p>
        </p:txBody>
      </p:sp>
      <p:pic>
        <p:nvPicPr>
          <p:cNvPr id="1026" name="Picture 2" descr="http://artfauna.de/pro/img/ei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25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artfauna.de/pro/img/kle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445" y="4941168"/>
            <a:ext cx="18281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14354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artfauna.de/pro/img/dompfa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462" y="4941168"/>
            <a:ext cx="11077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C:\Dokumente und Einstellungen\Daniel\Desktop\Dies legendi 2013\Fotolia_19027903_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8923" y="4482000"/>
            <a:ext cx="2315077" cy="23760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 rot="16200000">
            <a:off x="8295369" y="5687593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-27384"/>
            <a:ext cx="9144000" cy="68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Welche Projekte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bietet 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FOR-LA</a:t>
            </a:r>
            <a:r>
              <a:rPr kumimoji="0" lang="de-DE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an?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98072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Arial Narrow" pitchFamily="34" charset="0"/>
              </a:rPr>
              <a:t>Beispiel Vogelarten – </a:t>
            </a:r>
            <a:r>
              <a:rPr lang="de-DE" sz="2800" b="1" u="sng" dirty="0" smtClean="0">
                <a:solidFill>
                  <a:srgbClr val="C00000"/>
                </a:solidFill>
                <a:latin typeface="Arial Narrow" pitchFamily="34" charset="0"/>
              </a:rPr>
              <a:t>Perspektive von Schüler/innen</a:t>
            </a:r>
          </a:p>
          <a:p>
            <a:endParaRPr lang="de-DE" sz="1200" dirty="0" smtClean="0">
              <a:latin typeface="Arial Narrow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Wie heißt ein Vogel, den ich im Wald, auf dem Schulweg usw. beobachtet habe?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Wenn ich ihn nicht kenne, wie kann ich es herausfinden?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 Narrow" pitchFamily="34" charset="0"/>
              </a:rPr>
              <a:t>Wenn ich es herausfinden will, wo kann ich das tun?</a:t>
            </a:r>
          </a:p>
        </p:txBody>
      </p:sp>
      <p:pic>
        <p:nvPicPr>
          <p:cNvPr id="1026" name="Picture 2" descr="http://artfauna.de/pro/img/ei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1256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artfauna.de/pro/img/kle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445" y="4941168"/>
            <a:ext cx="18281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artfauna.de/pro/img/rotk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41168"/>
            <a:ext cx="14354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artfauna.de/pro/img/dompfa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462" y="4941168"/>
            <a:ext cx="11077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 rot="16200000">
            <a:off x="-630461" y="5715645"/>
            <a:ext cx="1507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ARTFAUNA - Tierskulpturen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 descr="C:\Dokumente und Einstellungen\Daniel\Desktop\Dies legendi 2013\Fotolia_18037869_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1780" y="4482000"/>
            <a:ext cx="2262220" cy="23760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 rot="16200000">
            <a:off x="8295369" y="5687593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Spencer - Fotolia.com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Bildschirmpräsentation (4:3)</PresentationFormat>
  <Paragraphs>242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 Dreesmann</dc:creator>
  <cp:lastModifiedBy>morima00</cp:lastModifiedBy>
  <cp:revision>72</cp:revision>
  <dcterms:created xsi:type="dcterms:W3CDTF">2013-01-28T10:56:47Z</dcterms:created>
  <dcterms:modified xsi:type="dcterms:W3CDTF">2013-04-09T11:35:35Z</dcterms:modified>
</cp:coreProperties>
</file>