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61" r:id="rId2"/>
    <p:sldId id="284" r:id="rId3"/>
    <p:sldId id="321" r:id="rId4"/>
    <p:sldId id="262" r:id="rId5"/>
    <p:sldId id="325" r:id="rId6"/>
    <p:sldId id="324" r:id="rId7"/>
    <p:sldId id="326" r:id="rId8"/>
    <p:sldId id="339" r:id="rId9"/>
    <p:sldId id="322" r:id="rId10"/>
    <p:sldId id="327" r:id="rId11"/>
    <p:sldId id="328" r:id="rId12"/>
    <p:sldId id="329" r:id="rId13"/>
    <p:sldId id="330" r:id="rId14"/>
    <p:sldId id="331" r:id="rId15"/>
    <p:sldId id="340" r:id="rId16"/>
    <p:sldId id="333" r:id="rId17"/>
    <p:sldId id="332" r:id="rId18"/>
    <p:sldId id="334" r:id="rId19"/>
    <p:sldId id="335" r:id="rId20"/>
    <p:sldId id="337" r:id="rId21"/>
    <p:sldId id="336" r:id="rId22"/>
    <p:sldId id="323" r:id="rId23"/>
    <p:sldId id="338" r:id="rId24"/>
  </p:sldIdLst>
  <p:sldSz cx="9144000" cy="6858000" type="screen4x3"/>
  <p:notesSz cx="6883400" cy="9906000"/>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B50101"/>
    <a:srgbClr val="FC5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6" autoAdjust="0"/>
    <p:restoredTop sz="95819" autoAdjust="0"/>
  </p:normalViewPr>
  <p:slideViewPr>
    <p:cSldViewPr snapToObjects="1">
      <p:cViewPr varScale="1">
        <p:scale>
          <a:sx n="70" d="100"/>
          <a:sy n="70" d="100"/>
        </p:scale>
        <p:origin x="-155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2593" cy="49522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99203" y="0"/>
            <a:ext cx="2982593" cy="495221"/>
          </a:xfrm>
          <a:prstGeom prst="rect">
            <a:avLst/>
          </a:prstGeom>
        </p:spPr>
        <p:txBody>
          <a:bodyPr vert="horz" lIns="91440" tIns="45720" rIns="91440" bIns="45720" rtlCol="0"/>
          <a:lstStyle>
            <a:lvl1pPr algn="r">
              <a:defRPr sz="1200"/>
            </a:lvl1pPr>
          </a:lstStyle>
          <a:p>
            <a:fld id="{9D91E400-6016-4E6E-A485-DA29C720B00E}" type="datetimeFigureOut">
              <a:rPr lang="de-DE" smtClean="0"/>
              <a:t>11.05.2012</a:t>
            </a:fld>
            <a:endParaRPr lang="de-DE"/>
          </a:p>
        </p:txBody>
      </p:sp>
      <p:sp>
        <p:nvSpPr>
          <p:cNvPr id="4" name="Fußzeilenplatzhalter 3"/>
          <p:cNvSpPr>
            <a:spLocks noGrp="1"/>
          </p:cNvSpPr>
          <p:nvPr>
            <p:ph type="ftr" sz="quarter" idx="2"/>
          </p:nvPr>
        </p:nvSpPr>
        <p:spPr>
          <a:xfrm>
            <a:off x="0" y="9409198"/>
            <a:ext cx="2982593" cy="49522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99203" y="9409198"/>
            <a:ext cx="2982593" cy="495220"/>
          </a:xfrm>
          <a:prstGeom prst="rect">
            <a:avLst/>
          </a:prstGeom>
        </p:spPr>
        <p:txBody>
          <a:bodyPr vert="horz" lIns="91440" tIns="45720" rIns="91440" bIns="45720" rtlCol="0" anchor="b"/>
          <a:lstStyle>
            <a:lvl1pPr algn="r">
              <a:defRPr sz="1200"/>
            </a:lvl1pPr>
          </a:lstStyle>
          <a:p>
            <a:fld id="{6B93928F-0F02-4B20-B08B-842FA90CC344}" type="slidenum">
              <a:rPr lang="de-DE" smtClean="0"/>
              <a:t>‹Nr.›</a:t>
            </a:fld>
            <a:endParaRPr lang="de-DE"/>
          </a:p>
        </p:txBody>
      </p:sp>
    </p:spTree>
    <p:extLst>
      <p:ext uri="{BB962C8B-B14F-4D97-AF65-F5344CB8AC3E}">
        <p14:creationId xmlns:p14="http://schemas.microsoft.com/office/powerpoint/2010/main" val="413086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bwMode="auto">
          <a:xfrm>
            <a:off x="0" y="0"/>
            <a:ext cx="2982593"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bwMode="auto">
          <a:xfrm>
            <a:off x="3899203" y="0"/>
            <a:ext cx="2982593" cy="4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58540ED2-3F5A-4FBC-A708-07DF7F085D8D}" type="datetimeFigureOut">
              <a:rPr lang="de-DE"/>
              <a:pPr>
                <a:defRPr/>
              </a:pPr>
              <a:t>11.05.2012</a:t>
            </a:fld>
            <a:endParaRPr lang="de-DE"/>
          </a:p>
        </p:txBody>
      </p:sp>
      <p:sp>
        <p:nvSpPr>
          <p:cNvPr id="4" name="Folienbildplatzhalter 3"/>
          <p:cNvSpPr>
            <a:spLocks noGrp="1" noRot="1" noChangeAspect="1"/>
          </p:cNvSpPr>
          <p:nvPr>
            <p:ph type="sldImg" idx="2"/>
          </p:nvPr>
        </p:nvSpPr>
        <p:spPr>
          <a:xfrm>
            <a:off x="965200" y="742950"/>
            <a:ext cx="4954588" cy="37147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bwMode="auto">
          <a:xfrm>
            <a:off x="688662" y="4705389"/>
            <a:ext cx="5506078" cy="445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bwMode="auto">
          <a:xfrm>
            <a:off x="0" y="9409198"/>
            <a:ext cx="2982593" cy="49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bwMode="auto">
          <a:xfrm>
            <a:off x="3899203" y="9409198"/>
            <a:ext cx="2982593" cy="49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fontAlgn="auto">
              <a:spcBef>
                <a:spcPts val="0"/>
              </a:spcBef>
              <a:spcAft>
                <a:spcPts val="0"/>
              </a:spcAft>
              <a:defRPr sz="1200">
                <a:latin typeface="+mn-lt"/>
                <a:cs typeface="+mn-cs"/>
              </a:defRPr>
            </a:lvl1pPr>
          </a:lstStyle>
          <a:p>
            <a:pPr>
              <a:defRPr/>
            </a:pPr>
            <a:fld id="{C7F7F11A-4625-43E4-A07B-6FBF72F13F79}" type="slidenum">
              <a:rPr lang="de-DE"/>
              <a:pPr>
                <a:defRPr/>
              </a:pPr>
              <a:t>‹Nr.›</a:t>
            </a:fld>
            <a:endParaRPr lang="de-DE"/>
          </a:p>
        </p:txBody>
      </p:sp>
    </p:spTree>
    <p:extLst>
      <p:ext uri="{BB962C8B-B14F-4D97-AF65-F5344CB8AC3E}">
        <p14:creationId xmlns:p14="http://schemas.microsoft.com/office/powerpoint/2010/main" val="15268234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
            <a:ext cx="7772400" cy="428604"/>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07181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4" name="Fußzeilenplatzhalter 4"/>
          <p:cNvSpPr>
            <a:spLocks noGrp="1"/>
          </p:cNvSpPr>
          <p:nvPr>
            <p:ph type="ftr" sz="quarter" idx="10"/>
          </p:nvPr>
        </p:nvSpPr>
        <p:spPr/>
        <p:txBody>
          <a:bodyPr/>
          <a:lstStyle>
            <a:lvl1pPr>
              <a:defRPr/>
            </a:lvl1pPr>
          </a:lstStyle>
          <a:p>
            <a:pPr>
              <a:defRPr/>
            </a:pPr>
            <a:endParaRPr lang="de-DE"/>
          </a:p>
        </p:txBody>
      </p:sp>
      <p:sp>
        <p:nvSpPr>
          <p:cNvPr id="5" name="Foliennummernplatzhalter 5"/>
          <p:cNvSpPr>
            <a:spLocks noGrp="1"/>
          </p:cNvSpPr>
          <p:nvPr>
            <p:ph type="sldNum" sz="quarter" idx="11"/>
          </p:nvPr>
        </p:nvSpPr>
        <p:spPr>
          <a:xfrm>
            <a:off x="428625" y="6356350"/>
            <a:ext cx="2133600" cy="365125"/>
          </a:xfrm>
        </p:spPr>
        <p:txBody>
          <a:bodyPr/>
          <a:lstStyle>
            <a:lvl1pPr>
              <a:defRPr/>
            </a:lvl1pPr>
          </a:lstStyle>
          <a:p>
            <a:pPr>
              <a:defRPr/>
            </a:pPr>
            <a:r>
              <a:rPr lang="de-DE"/>
              <a:t>Folie Nr. 	</a:t>
            </a:r>
            <a:fld id="{3A858C1B-09A8-468F-850C-56979F090139}" type="slidenum">
              <a:rPr lang="de-DE"/>
              <a:pPr>
                <a:defRPr/>
              </a:pPr>
              <a:t>‹Nr.›</a:t>
            </a:fld>
            <a:endParaRPr lang="de-DE"/>
          </a:p>
          <a:p>
            <a:pPr>
              <a:defRPr/>
            </a:pPr>
            <a:r>
              <a:rPr lang="de-DE"/>
              <a:t>Datum		</a:t>
            </a:r>
            <a:fld id="{24AB9230-679F-1045-B49B-98C0DCAF56BA}" type="datetimeFigureOut">
              <a:rPr lang="de-DE"/>
              <a:pPr>
                <a:defRPr/>
              </a:pPr>
              <a:t>11.05.2012</a:t>
            </a:fld>
            <a:endParaRPr lang="de-DE"/>
          </a:p>
        </p:txBody>
      </p:sp>
    </p:spTree>
    <p:extLst>
      <p:ext uri="{BB962C8B-B14F-4D97-AF65-F5344CB8AC3E}">
        <p14:creationId xmlns:p14="http://schemas.microsoft.com/office/powerpoint/2010/main" val="2884068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numCol="2">
            <a:normAutofit/>
          </a:bodyPr>
          <a:lstStyle>
            <a:lvl1pPr>
              <a:defRPr sz="1600">
                <a:latin typeface="Arial Narrow" pitchFamily="34" charset="0"/>
              </a:defRPr>
            </a:lvl1pPr>
            <a:lvl2pPr>
              <a:defRPr sz="1600">
                <a:latin typeface="Arial Narrow" pitchFamily="34" charset="0"/>
              </a:defRPr>
            </a:lvl2pPr>
            <a:lvl3pPr>
              <a:defRPr sz="1600">
                <a:latin typeface="Arial Narrow" pitchFamily="34" charset="0"/>
              </a:defRPr>
            </a:lvl3pPr>
            <a:lvl4pPr>
              <a:defRPr sz="1600">
                <a:latin typeface="Arial Narrow" pitchFamily="34" charset="0"/>
              </a:defRPr>
            </a:lvl4pPr>
            <a:lvl5pPr>
              <a:defRPr sz="1600">
                <a:latin typeface="Arial Narrow"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Textplatzhalter 7"/>
          <p:cNvSpPr>
            <a:spLocks noGrp="1"/>
          </p:cNvSpPr>
          <p:nvPr>
            <p:ph type="body" sz="quarter" idx="13"/>
          </p:nvPr>
        </p:nvSpPr>
        <p:spPr>
          <a:xfrm>
            <a:off x="457200" y="928688"/>
            <a:ext cx="5614988" cy="500062"/>
          </a:xfrm>
        </p:spPr>
        <p:txBody>
          <a:bodyPr/>
          <a:lstStyle>
            <a:lvl1pPr>
              <a:buNone/>
              <a:defRPr sz="2800">
                <a:latin typeface="Arial Narrow" pitchFamily="34" charset="0"/>
              </a:defRPr>
            </a:lvl1pPr>
          </a:lstStyle>
          <a:p>
            <a:pPr lvl="0"/>
            <a:r>
              <a:rPr lang="de-DE" smtClean="0"/>
              <a:t>Textmasterformate durch Klicken bearbeiten</a:t>
            </a:r>
          </a:p>
        </p:txBody>
      </p:sp>
      <p:sp>
        <p:nvSpPr>
          <p:cNvPr id="5" name="Fußzeilenplatzhalter 4"/>
          <p:cNvSpPr>
            <a:spLocks noGrp="1"/>
          </p:cNvSpPr>
          <p:nvPr>
            <p:ph type="ftr" sz="quarter" idx="14"/>
          </p:nvPr>
        </p:nvSpPr>
        <p:spPr/>
        <p:txBody>
          <a:bodyPr/>
          <a:lstStyle>
            <a:lvl1pPr>
              <a:defRPr/>
            </a:lvl1pPr>
          </a:lstStyle>
          <a:p>
            <a:pPr>
              <a:defRPr/>
            </a:pPr>
            <a:endParaRPr lang="de-DE"/>
          </a:p>
        </p:txBody>
      </p:sp>
      <p:sp>
        <p:nvSpPr>
          <p:cNvPr id="6" name="Foliennummernplatzhalter 5"/>
          <p:cNvSpPr>
            <a:spLocks noGrp="1"/>
          </p:cNvSpPr>
          <p:nvPr>
            <p:ph type="sldNum" sz="quarter" idx="15"/>
          </p:nvPr>
        </p:nvSpPr>
        <p:spPr>
          <a:xfrm>
            <a:off x="457200" y="6356350"/>
            <a:ext cx="2133600" cy="365125"/>
          </a:xfrm>
        </p:spPr>
        <p:txBody>
          <a:bodyPr wrap="square" numCol="1" anchorCtr="0" compatLnSpc="1">
            <a:prstTxWarp prst="textNoShape">
              <a:avLst/>
            </a:prstTxWarp>
          </a:bodyPr>
          <a:lstStyle>
            <a:lvl1pPr fontAlgn="base">
              <a:spcBef>
                <a:spcPct val="0"/>
              </a:spcBef>
              <a:spcAft>
                <a:spcPct val="0"/>
              </a:spcAft>
              <a:defRPr>
                <a:solidFill>
                  <a:srgbClr val="898989"/>
                </a:solidFill>
                <a:cs typeface="Arial" charset="0"/>
              </a:defRPr>
            </a:lvl1pPr>
          </a:lstStyle>
          <a:p>
            <a:pPr>
              <a:defRPr/>
            </a:pPr>
            <a:r>
              <a:rPr lang="de-DE"/>
              <a:t>Folie Nr. 	</a:t>
            </a:r>
            <a:fld id="{4163AB7B-08D1-4F55-9E5C-EF9D8CD39C78}" type="slidenum">
              <a:rPr lang="de-DE"/>
              <a:pPr>
                <a:defRPr/>
              </a:pPr>
              <a:t>‹Nr.›</a:t>
            </a:fld>
            <a:r>
              <a:rPr lang="de-DE"/>
              <a:t/>
            </a:r>
            <a:br>
              <a:rPr lang="de-DE"/>
            </a:br>
            <a:r>
              <a:rPr lang="de-DE"/>
              <a:t>Datum: 	23. 11. 2011</a:t>
            </a:r>
          </a:p>
        </p:txBody>
      </p:sp>
    </p:spTree>
    <p:extLst>
      <p:ext uri="{BB962C8B-B14F-4D97-AF65-F5344CB8AC3E}">
        <p14:creationId xmlns:p14="http://schemas.microsoft.com/office/powerpoint/2010/main" val="4891446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 name="Fußzeilenplatzhalter 4"/>
          <p:cNvSpPr>
            <a:spLocks noGrp="1"/>
          </p:cNvSpPr>
          <p:nvPr>
            <p:ph type="ftr" sz="quarter" idx="3"/>
          </p:nvPr>
        </p:nvSpPr>
        <p:spPr>
          <a:xfrm>
            <a:off x="3000375"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43815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r>
              <a:rPr lang="de-DE"/>
              <a:t>Folie Nr. 	</a:t>
            </a:r>
            <a:fld id="{8C526E83-55E6-4AA5-8024-52B0CF18CCF5}" type="slidenum">
              <a:rPr lang="de-DE"/>
              <a:pPr>
                <a:defRPr/>
              </a:pPr>
              <a:t>‹Nr.›</a:t>
            </a:fld>
            <a:endParaRPr lang="de-DE"/>
          </a:p>
          <a:p>
            <a:pPr>
              <a:defRPr/>
            </a:pPr>
            <a:r>
              <a:rPr lang="de-DE"/>
              <a:t>Datum		</a:t>
            </a:r>
            <a:fld id="{24AB9230-679F-1045-B49B-98C0DCAF56BA}" type="datetimeFigureOut">
              <a:rPr lang="de-DE"/>
              <a:pPr>
                <a:defRPr/>
              </a:pPr>
              <a:t>11.05.2012</a:t>
            </a:fld>
            <a:endParaRPr lang="de-DE"/>
          </a:p>
        </p:txBody>
      </p:sp>
      <p:sp>
        <p:nvSpPr>
          <p:cNvPr id="7" name="Rechteck 6"/>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sp>
        <p:nvSpPr>
          <p:cNvPr id="1030" name="Titelplatzhalter 1"/>
          <p:cNvSpPr>
            <a:spLocks noGrp="1"/>
          </p:cNvSpPr>
          <p:nvPr>
            <p:ph type="title"/>
          </p:nvPr>
        </p:nvSpPr>
        <p:spPr bwMode="auto">
          <a:xfrm>
            <a:off x="457200" y="0"/>
            <a:ext cx="82296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pic>
        <p:nvPicPr>
          <p:cNvPr id="1031" name="Bild 23" descr="JGU-Logo_farbe.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9"/>
          <p:cNvCxnSpPr/>
          <p:nvPr/>
        </p:nvCxnSpPr>
        <p:spPr>
          <a:xfrm>
            <a:off x="438150" y="6286500"/>
            <a:ext cx="2133600" cy="0"/>
          </a:xfrm>
          <a:prstGeom prst="line">
            <a:avLst/>
          </a:prstGeom>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7" r:id="rId1"/>
    <p:sldLayoutId id="2147483678" r:id="rId2"/>
  </p:sldLayoutIdLst>
  <p:hf hdr="0"/>
  <p:txStyles>
    <p:titleStyle>
      <a:lvl1pPr algn="l" defTabSz="457200" rtl="0" eaLnBrk="0" fontAlgn="base" hangingPunct="0">
        <a:spcBef>
          <a:spcPct val="0"/>
        </a:spcBef>
        <a:spcAft>
          <a:spcPct val="0"/>
        </a:spcAft>
        <a:defRPr sz="2500" kern="1200">
          <a:solidFill>
            <a:schemeClr val="bg1"/>
          </a:solidFill>
          <a:latin typeface="Arial Narrow" pitchFamily="34" charset="0"/>
          <a:ea typeface="+mj-ea"/>
          <a:cs typeface="+mj-cs"/>
        </a:defRPr>
      </a:lvl1pPr>
      <a:lvl2pPr algn="l" defTabSz="457200" rtl="0" eaLnBrk="0" fontAlgn="base" hangingPunct="0">
        <a:spcBef>
          <a:spcPct val="0"/>
        </a:spcBef>
        <a:spcAft>
          <a:spcPct val="0"/>
        </a:spcAft>
        <a:defRPr sz="2500">
          <a:solidFill>
            <a:schemeClr val="bg1"/>
          </a:solidFill>
          <a:latin typeface="Arial Narrow" pitchFamily="34" charset="0"/>
        </a:defRPr>
      </a:lvl2pPr>
      <a:lvl3pPr algn="l" defTabSz="457200" rtl="0" eaLnBrk="0" fontAlgn="base" hangingPunct="0">
        <a:spcBef>
          <a:spcPct val="0"/>
        </a:spcBef>
        <a:spcAft>
          <a:spcPct val="0"/>
        </a:spcAft>
        <a:defRPr sz="2500">
          <a:solidFill>
            <a:schemeClr val="bg1"/>
          </a:solidFill>
          <a:latin typeface="Arial Narrow" pitchFamily="34" charset="0"/>
        </a:defRPr>
      </a:lvl3pPr>
      <a:lvl4pPr algn="l" defTabSz="457200" rtl="0" eaLnBrk="0" fontAlgn="base" hangingPunct="0">
        <a:spcBef>
          <a:spcPct val="0"/>
        </a:spcBef>
        <a:spcAft>
          <a:spcPct val="0"/>
        </a:spcAft>
        <a:defRPr sz="2500">
          <a:solidFill>
            <a:schemeClr val="bg1"/>
          </a:solidFill>
          <a:latin typeface="Arial Narrow" pitchFamily="34" charset="0"/>
        </a:defRPr>
      </a:lvl4pPr>
      <a:lvl5pPr algn="l" defTabSz="457200" rtl="0" eaLnBrk="0" fontAlgn="base" hangingPunct="0">
        <a:spcBef>
          <a:spcPct val="0"/>
        </a:spcBef>
        <a:spcAft>
          <a:spcPct val="0"/>
        </a:spcAft>
        <a:defRPr sz="2500">
          <a:solidFill>
            <a:schemeClr val="bg1"/>
          </a:solidFill>
          <a:latin typeface="Arial Narrow" pitchFamily="34" charset="0"/>
        </a:defRPr>
      </a:lvl5pPr>
      <a:lvl6pPr marL="457200" algn="l" defTabSz="457200" rtl="0" fontAlgn="base">
        <a:spcBef>
          <a:spcPct val="0"/>
        </a:spcBef>
        <a:spcAft>
          <a:spcPct val="0"/>
        </a:spcAft>
        <a:defRPr sz="2500">
          <a:solidFill>
            <a:schemeClr val="bg1"/>
          </a:solidFill>
          <a:latin typeface="Arial Narrow" pitchFamily="34" charset="0"/>
        </a:defRPr>
      </a:lvl6pPr>
      <a:lvl7pPr marL="914400" algn="l" defTabSz="457200" rtl="0" fontAlgn="base">
        <a:spcBef>
          <a:spcPct val="0"/>
        </a:spcBef>
        <a:spcAft>
          <a:spcPct val="0"/>
        </a:spcAft>
        <a:defRPr sz="2500">
          <a:solidFill>
            <a:schemeClr val="bg1"/>
          </a:solidFill>
          <a:latin typeface="Arial Narrow" pitchFamily="34" charset="0"/>
        </a:defRPr>
      </a:lvl7pPr>
      <a:lvl8pPr marL="1371600" algn="l" defTabSz="457200" rtl="0" fontAlgn="base">
        <a:spcBef>
          <a:spcPct val="0"/>
        </a:spcBef>
        <a:spcAft>
          <a:spcPct val="0"/>
        </a:spcAft>
        <a:defRPr sz="2500">
          <a:solidFill>
            <a:schemeClr val="bg1"/>
          </a:solidFill>
          <a:latin typeface="Arial Narrow" pitchFamily="34" charset="0"/>
        </a:defRPr>
      </a:lvl8pPr>
      <a:lvl9pPr marL="1828800" algn="l" defTabSz="457200" rtl="0" fontAlgn="base">
        <a:spcBef>
          <a:spcPct val="0"/>
        </a:spcBef>
        <a:spcAft>
          <a:spcPct val="0"/>
        </a:spcAft>
        <a:defRPr sz="2500">
          <a:solidFill>
            <a:schemeClr val="bg1"/>
          </a:solidFill>
          <a:latin typeface="Arial Narrow"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8"/>
          <p:cNvSpPr txBox="1">
            <a:spLocks noChangeArrowheads="1"/>
          </p:cNvSpPr>
          <p:nvPr/>
        </p:nvSpPr>
        <p:spPr bwMode="auto">
          <a:xfrm>
            <a:off x="1333500" y="1268413"/>
            <a:ext cx="6477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e-DE" sz="3200" b="1" dirty="0">
                <a:latin typeface="Arial Narrow" pitchFamily="34" charset="0"/>
              </a:rPr>
              <a:t>  </a:t>
            </a:r>
          </a:p>
          <a:p>
            <a:pPr algn="ctr" eaLnBrk="1" hangingPunct="1"/>
            <a:r>
              <a:rPr lang="de-DE" sz="3200" b="1" dirty="0">
                <a:latin typeface="Arial Narrow" pitchFamily="34" charset="0"/>
              </a:rPr>
              <a:t>Lehrerfahrungen an der </a:t>
            </a:r>
            <a:br>
              <a:rPr lang="de-DE" sz="3200" b="1" dirty="0">
                <a:latin typeface="Arial Narrow" pitchFamily="34" charset="0"/>
              </a:rPr>
            </a:br>
            <a:r>
              <a:rPr lang="de-DE" sz="3200" b="1" dirty="0">
                <a:latin typeface="Arial Narrow" pitchFamily="34" charset="0"/>
              </a:rPr>
              <a:t>Cornell Law School, </a:t>
            </a:r>
            <a:r>
              <a:rPr lang="de-DE" sz="3200" b="1" dirty="0" err="1">
                <a:latin typeface="Arial Narrow" pitchFamily="34" charset="0"/>
              </a:rPr>
              <a:t>Ithaca</a:t>
            </a:r>
            <a:r>
              <a:rPr lang="de-DE" sz="3200" b="1" dirty="0">
                <a:latin typeface="Arial Narrow" pitchFamily="34" charset="0"/>
              </a:rPr>
              <a:t>/New York</a:t>
            </a:r>
          </a:p>
          <a:p>
            <a:pPr algn="ctr" eaLnBrk="1" hangingPunct="1"/>
            <a:endParaRPr lang="de-DE" sz="3200" b="1" dirty="0">
              <a:latin typeface="Arial Narrow" pitchFamily="34" charset="0"/>
            </a:endParaRPr>
          </a:p>
          <a:p>
            <a:pPr algn="ctr" eaLnBrk="1" hangingPunct="1"/>
            <a:r>
              <a:rPr lang="de-DE" sz="3200" b="1" dirty="0">
                <a:latin typeface="Arial Narrow" pitchFamily="34" charset="0"/>
              </a:rPr>
              <a:t>- Möglichkeiten und Grenzen eines Methodenimports -</a:t>
            </a:r>
          </a:p>
          <a:p>
            <a:pPr algn="ctr" eaLnBrk="1" hangingPunct="1"/>
            <a:endParaRPr lang="de-DE" sz="2000" b="1" dirty="0">
              <a:latin typeface="Arial Narrow" pitchFamily="34" charset="0"/>
            </a:endParaRPr>
          </a:p>
          <a:p>
            <a:pPr algn="ctr" eaLnBrk="1" hangingPunct="1"/>
            <a:r>
              <a:rPr lang="de-DE" sz="2000" b="1" dirty="0">
                <a:latin typeface="Arial Narrow" pitchFamily="34" charset="0"/>
              </a:rPr>
              <a:t>Prof. Dr. Hanno Kube, LL.M.</a:t>
            </a:r>
          </a:p>
          <a:p>
            <a:pPr eaLnBrk="1" hangingPunct="1"/>
            <a:endParaRPr lang="de-DE" sz="3200"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sp>
        <p:nvSpPr>
          <p:cNvPr id="4100" name="Textfeld 16"/>
          <p:cNvSpPr txBox="1">
            <a:spLocks noChangeArrowheads="1"/>
          </p:cNvSpPr>
          <p:nvPr/>
        </p:nvSpPr>
        <p:spPr bwMode="auto">
          <a:xfrm>
            <a:off x="609600" y="0"/>
            <a:ext cx="669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600" b="1">
                <a:solidFill>
                  <a:schemeClr val="bg1"/>
                </a:solidFill>
                <a:latin typeface="Arial Narrow" pitchFamily="34" charset="0"/>
              </a:rPr>
              <a:t> </a:t>
            </a:r>
          </a:p>
        </p:txBody>
      </p:sp>
      <p:sp>
        <p:nvSpPr>
          <p:cNvPr id="4102" name="Foliennummernplatzhalter 7"/>
          <p:cNvSpPr>
            <a:spLocks noGrp="1"/>
          </p:cNvSpPr>
          <p:nvPr>
            <p:ph type="sldNum" sz="quarter" idx="15"/>
          </p:nvPr>
        </p:nvSpPr>
        <p:spPr bwMode="auto">
          <a:xfrm>
            <a:off x="457200" y="6356350"/>
            <a:ext cx="64912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dirty="0" smtClean="0">
                <a:solidFill>
                  <a:srgbClr val="898989"/>
                </a:solidFill>
                <a:latin typeface="Calibri" pitchFamily="34" charset="0"/>
              </a:rPr>
              <a:t>Folie 1			Lehrerfahrungen an der Cornell Law School, </a:t>
            </a:r>
            <a:r>
              <a:rPr lang="de-DE" dirty="0" err="1" smtClean="0">
                <a:solidFill>
                  <a:srgbClr val="898989"/>
                </a:solidFill>
                <a:latin typeface="Calibri" pitchFamily="34" charset="0"/>
              </a:rPr>
              <a:t>Ithaca</a:t>
            </a:r>
            <a:r>
              <a:rPr lang="de-DE" dirty="0" smtClean="0">
                <a:solidFill>
                  <a:srgbClr val="898989"/>
                </a:solidFill>
                <a:latin typeface="Calibri" pitchFamily="34" charset="0"/>
              </a:rPr>
              <a:t>/New York</a:t>
            </a:r>
          </a:p>
          <a:p>
            <a:pPr eaLnBrk="1" hangingPunct="1"/>
            <a:r>
              <a:rPr lang="de-DE" dirty="0" smtClean="0">
                <a:solidFill>
                  <a:srgbClr val="898989"/>
                </a:solidFill>
                <a:latin typeface="Calibri" pitchFamily="34" charset="0"/>
              </a:rPr>
              <a:t>3. 5. 2012		Prof. Dr. Hanno Kube, LL.M.</a:t>
            </a:r>
          </a:p>
        </p:txBody>
      </p:sp>
      <p:grpSp>
        <p:nvGrpSpPr>
          <p:cNvPr id="2" name="Gruppieren 1"/>
          <p:cNvGrpSpPr/>
          <p:nvPr/>
        </p:nvGrpSpPr>
        <p:grpSpPr>
          <a:xfrm>
            <a:off x="6672586" y="5292725"/>
            <a:ext cx="2493639" cy="1587500"/>
            <a:chOff x="6672586" y="5292725"/>
            <a:chExt cx="2493639" cy="1587500"/>
          </a:xfrm>
        </p:grpSpPr>
        <p:pic>
          <p:nvPicPr>
            <p:cNvPr id="4101"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a:p>
            <a:pPr marL="342900" indent="-342900" eaLnBrk="1" hangingPunct="1">
              <a:buAutoNum type="arabicPeriod"/>
            </a:pPr>
            <a:r>
              <a:rPr lang="de-DE" b="1" dirty="0" smtClean="0">
                <a:latin typeface="Arial Narrow" pitchFamily="34" charset="0"/>
              </a:rPr>
              <a:t>Vergleichsgegenstand / Lehrsituation in Deutschland:</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Vergleichsgegenstand ist die Lehre im Bereich der Rechtswissenschaft</a:t>
            </a:r>
          </a:p>
          <a:p>
            <a:pPr marL="0" indent="0" eaLnBrk="1" hangingPunct="1"/>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Lehrsituation in Deutschland (auf der Basis des römischen Rechts): </a:t>
            </a:r>
          </a:p>
          <a:p>
            <a:pPr marL="285750" indent="-285750" eaLnBrk="1" hangingPunct="1">
              <a:buFontTx/>
              <a:buChar char="-"/>
            </a:pPr>
            <a:endParaRPr lang="de-DE" b="1" dirty="0">
              <a:latin typeface="Arial Narrow" pitchFamily="34" charset="0"/>
            </a:endParaRPr>
          </a:p>
          <a:p>
            <a:pPr marL="571500" lvl="1" eaLnBrk="1" hangingPunct="1">
              <a:buFontTx/>
              <a:buChar char="-"/>
            </a:pPr>
            <a:r>
              <a:rPr lang="de-DE" b="1" dirty="0" smtClean="0">
                <a:latin typeface="Arial Narrow" pitchFamily="34" charset="0"/>
              </a:rPr>
              <a:t>Klassische Vorlesung im Mittelpunkt</a:t>
            </a:r>
          </a:p>
          <a:p>
            <a:pPr marL="571500" lvl="1" eaLnBrk="1" hangingPunct="1">
              <a:buFontTx/>
              <a:buChar char="-"/>
            </a:pPr>
            <a:r>
              <a:rPr lang="de-DE" b="1" dirty="0" smtClean="0">
                <a:latin typeface="Arial Narrow" pitchFamily="34" charset="0"/>
              </a:rPr>
              <a:t>Vermittlung der Strukturen und Inhalte des kodifizierten Gesetzesrechts (Überblick über die Anatomie des Rechts, deduktive Vorgehensweise) </a:t>
            </a:r>
          </a:p>
          <a:p>
            <a:pPr marL="571500" lvl="1" eaLnBrk="1" hangingPunct="1">
              <a:buFontTx/>
              <a:buChar char="-"/>
            </a:pPr>
            <a:r>
              <a:rPr lang="de-DE" b="1" dirty="0" smtClean="0">
                <a:latin typeface="Arial Narrow" pitchFamily="34" charset="0"/>
              </a:rPr>
              <a:t>Aufbereitung insgesamt oftmals lehrbuchartig, Interaktion (Fragen) und Fallbesprechungen treten ergänzend hinzu</a:t>
            </a:r>
          </a:p>
          <a:p>
            <a:pPr marL="571500" lvl="1" eaLnBrk="1" hangingPunct="1">
              <a:buFontTx/>
              <a:buChar char="-"/>
            </a:pPr>
            <a:r>
              <a:rPr lang="de-DE" b="1" dirty="0" smtClean="0">
                <a:latin typeface="Arial Narrow" pitchFamily="34" charset="0"/>
              </a:rPr>
              <a:t>Kaum Möglichkeiten, den einzelnen Studierenden anzusprechen und „mitzunehmen“ – Maßstab ist der „Stoff“, der abzudecken ist</a:t>
            </a:r>
          </a:p>
          <a:p>
            <a:pPr marL="571500" lvl="1" eaLnBrk="1" hangingPunct="1">
              <a:buFontTx/>
              <a:buChar char="-"/>
            </a:pPr>
            <a:r>
              <a:rPr lang="de-DE" b="1" dirty="0" smtClean="0">
                <a:latin typeface="Arial Narrow" pitchFamily="34" charset="0"/>
              </a:rPr>
              <a:t>Daneben: Tutorien, Übungen, Examenskurse</a:t>
            </a:r>
          </a:p>
          <a:p>
            <a:pPr marL="571500" lvl="1" eaLnBrk="1" hangingPunct="1">
              <a:buFontTx/>
              <a:buChar char="-"/>
            </a:pPr>
            <a:r>
              <a:rPr lang="de-DE" b="1" dirty="0" smtClean="0">
                <a:latin typeface="Arial Narrow" pitchFamily="34" charset="0"/>
              </a:rPr>
              <a:t>Weitergehende Formate nur vereinzelt </a:t>
            </a:r>
            <a:br>
              <a:rPr lang="de-DE" b="1" dirty="0" smtClean="0">
                <a:latin typeface="Arial Narrow" pitchFamily="34" charset="0"/>
              </a:rPr>
            </a:br>
            <a:r>
              <a:rPr lang="de-DE" b="1" dirty="0" smtClean="0">
                <a:latin typeface="Arial Narrow" pitchFamily="34" charset="0"/>
              </a:rPr>
              <a:t>(etwa: </a:t>
            </a:r>
            <a:r>
              <a:rPr lang="de-DE" b="1" dirty="0" err="1" smtClean="0">
                <a:latin typeface="Arial Narrow" pitchFamily="34" charset="0"/>
              </a:rPr>
              <a:t>Moot</a:t>
            </a:r>
            <a:r>
              <a:rPr lang="de-DE" b="1" dirty="0" smtClean="0">
                <a:latin typeface="Arial Narrow" pitchFamily="34" charset="0"/>
              </a:rPr>
              <a:t> Court-Training, Rhetorik, Fremdsprachen)</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10</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3737871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
        <p:nvSpPr>
          <p:cNvPr id="7170" name="Textfeld 8"/>
          <p:cNvSpPr txBox="1">
            <a:spLocks noChangeArrowheads="1"/>
          </p:cNvSpPr>
          <p:nvPr/>
        </p:nvSpPr>
        <p:spPr bwMode="auto">
          <a:xfrm>
            <a:off x="457200" y="981075"/>
            <a:ext cx="807561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2.		Grundsätzlicher Ansatz in den USA:</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Zwar auch Semesterprogramm, aber: Der Fall/das Problem als Ausgangspunkt (Common Law: Konzentration auf pathologische Fälle, induktive Vorgehensweise durch Orientierung an früheren Urteilen und Sachverhaltsvergleichen; weniger Streben nach Abstraktion und Systematik)</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Veranstaltungsinhalt: von vornherein sehr viel stärker diskursiv, keine „Prüfungsfragen“, sondern gemeinsames Erarbeiten der Gemeinsamkeiten und Unterschiede von Fällen, Hinleiten auf die Lösung durch zielführende Fragen („sokratische Methode“); Zulässigkeit auch ökonomischer, philosophischer, politischer, wertebasierter Argumente</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Damit sehr viel stärkere Ermunterung und Aktivierung der Studierenden; aktivere Rolle, mehr Selbstbewusstsein, Vertrauen in die eigenen Fähigkeiten und Meinungen, Reflexionsfähigkeit</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11</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spTree>
    <p:extLst>
      <p:ext uri="{BB962C8B-B14F-4D97-AF65-F5344CB8AC3E}">
        <p14:creationId xmlns:p14="http://schemas.microsoft.com/office/powerpoint/2010/main" val="426041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
        <p:nvSpPr>
          <p:cNvPr id="7170" name="Textfeld 8"/>
          <p:cNvSpPr txBox="1">
            <a:spLocks noChangeArrowheads="1"/>
          </p:cNvSpPr>
          <p:nvPr/>
        </p:nvSpPr>
        <p:spPr bwMode="auto">
          <a:xfrm>
            <a:off x="457200" y="981075"/>
            <a:ext cx="807561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3.		Instrumente und Verwaltung in den USA:</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Basis des Diskurses: Gute studentische Vorbereitung auf die Veranstaltungen (z.T. erhebliche </a:t>
            </a:r>
            <a:r>
              <a:rPr lang="de-DE" b="1" dirty="0" err="1" smtClean="0">
                <a:latin typeface="Arial Narrow" pitchFamily="34" charset="0"/>
              </a:rPr>
              <a:t>reading</a:t>
            </a:r>
            <a:r>
              <a:rPr lang="de-DE" b="1" dirty="0" smtClean="0">
                <a:latin typeface="Arial Narrow" pitchFamily="34" charset="0"/>
              </a:rPr>
              <a:t> </a:t>
            </a:r>
            <a:r>
              <a:rPr lang="de-DE" b="1" dirty="0" err="1" smtClean="0">
                <a:latin typeface="Arial Narrow" pitchFamily="34" charset="0"/>
              </a:rPr>
              <a:t>assignments</a:t>
            </a:r>
            <a:r>
              <a:rPr lang="de-DE" b="1" dirty="0" smtClean="0">
                <a:latin typeface="Arial Narrow" pitchFamily="34" charset="0"/>
              </a:rPr>
              <a:t> innerhalb kurzer Fristen, bei hoher Bereitschaft zu tatsächlicher Bearbeitung)</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Gutes Kommunikationssystem: Anfangs des Semesters Möglichkeit, zu „schnuppern“, dann verbindliche Anmeldung für bestimmte Kurse und Kommunikation über Verteiler (Reading material, weitere Informationen)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Dozenten erhalten Übersichten über alle Teilnehmerinnen und Teilnehmer einschließlich Fotos</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In den größeren Veranstaltungen </a:t>
            </a:r>
            <a:r>
              <a:rPr lang="de-DE" b="1" dirty="0" err="1" smtClean="0">
                <a:latin typeface="Arial Narrow" pitchFamily="34" charset="0"/>
              </a:rPr>
              <a:t>Seating</a:t>
            </a:r>
            <a:r>
              <a:rPr lang="de-DE" b="1" dirty="0" smtClean="0">
                <a:latin typeface="Arial Narrow" pitchFamily="34" charset="0"/>
              </a:rPr>
              <a:t> </a:t>
            </a:r>
            <a:r>
              <a:rPr lang="de-DE" b="1" dirty="0" err="1" smtClean="0">
                <a:latin typeface="Arial Narrow" pitchFamily="34" charset="0"/>
              </a:rPr>
              <a:t>charts</a:t>
            </a:r>
            <a:r>
              <a:rPr lang="de-DE" b="1" dirty="0" smtClean="0">
                <a:latin typeface="Arial Narrow" pitchFamily="34" charset="0"/>
              </a:rPr>
              <a:t>, dadurch Möglichkeit der persönlichen Ansprache; Kommunikation auch außerhalb der Kurse</a:t>
            </a:r>
            <a:br>
              <a:rPr lang="de-DE" b="1" dirty="0" smtClean="0">
                <a:latin typeface="Arial Narrow" pitchFamily="34" charset="0"/>
              </a:rPr>
            </a:br>
            <a:r>
              <a:rPr lang="de-DE" b="1" dirty="0" smtClean="0">
                <a:latin typeface="Arial Narrow" pitchFamily="34" charset="0"/>
              </a:rPr>
              <a:t>(„offene Türen“)</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12</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spTree>
    <p:extLst>
      <p:ext uri="{BB962C8B-B14F-4D97-AF65-F5344CB8AC3E}">
        <p14:creationId xmlns:p14="http://schemas.microsoft.com/office/powerpoint/2010/main" val="378129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a:p>
            <a:pPr marL="0" indent="0" eaLnBrk="1" hangingPunct="1"/>
            <a:r>
              <a:rPr lang="de-DE" b="1" dirty="0">
                <a:latin typeface="Arial Narrow" pitchFamily="34" charset="0"/>
              </a:rPr>
              <a:t>4</a:t>
            </a:r>
            <a:r>
              <a:rPr lang="de-DE" b="1" dirty="0" smtClean="0">
                <a:latin typeface="Arial Narrow" pitchFamily="34" charset="0"/>
              </a:rPr>
              <a:t>.		Weitere Lehrformate in den USA (z. T. in die Kurse integriert):</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Gesetzgebungssimulationen (</a:t>
            </a:r>
            <a:r>
              <a:rPr lang="de-DE" b="1" dirty="0" err="1" smtClean="0">
                <a:latin typeface="Arial Narrow" pitchFamily="34" charset="0"/>
              </a:rPr>
              <a:t>Simulated</a:t>
            </a:r>
            <a:r>
              <a:rPr lang="de-DE" b="1" dirty="0" smtClean="0">
                <a:latin typeface="Arial Narrow" pitchFamily="34" charset="0"/>
              </a:rPr>
              <a:t> </a:t>
            </a:r>
            <a:r>
              <a:rPr lang="de-DE" b="1" dirty="0" err="1" smtClean="0">
                <a:latin typeface="Arial Narrow" pitchFamily="34" charset="0"/>
              </a:rPr>
              <a:t>Rule</a:t>
            </a:r>
            <a:r>
              <a:rPr lang="de-DE" b="1" dirty="0" smtClean="0">
                <a:latin typeface="Arial Narrow" pitchFamily="34" charset="0"/>
              </a:rPr>
              <a:t> Making): Dozent erarbeitet tatsächliche Ausgangssituation, verteilte Rollen (Gremien, Interessenvertreter etc.), Regelungsbedarf; Studierende treffen sich (auch außerhalb der Kurszeiten) und spielen Gesetzgebungsverfahren durch</a:t>
            </a:r>
          </a:p>
          <a:p>
            <a:pPr marL="285750" indent="-285750" eaLnBrk="1" hangingPunct="1">
              <a:buFontTx/>
              <a:buChar char="-"/>
            </a:pPr>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Verhandlungssimulationen (</a:t>
            </a:r>
            <a:r>
              <a:rPr lang="de-DE" b="1" dirty="0" err="1" smtClean="0">
                <a:latin typeface="Arial Narrow" pitchFamily="34" charset="0"/>
              </a:rPr>
              <a:t>Negotiation</a:t>
            </a:r>
            <a:r>
              <a:rPr lang="de-DE" b="1" dirty="0">
                <a:latin typeface="Arial Narrow" pitchFamily="34" charset="0"/>
              </a:rPr>
              <a:t>)</a:t>
            </a:r>
            <a:endParaRPr lang="de-DE" b="1" dirty="0" smtClean="0">
              <a:latin typeface="Arial Narrow" pitchFamily="34" charset="0"/>
            </a:endParaRP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Simulationen alternativer Streitbeilegung (Alternative Dispute Resolution)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err="1" smtClean="0">
                <a:latin typeface="Arial Narrow" pitchFamily="34" charset="0"/>
              </a:rPr>
              <a:t>Moot</a:t>
            </a:r>
            <a:r>
              <a:rPr lang="de-DE" b="1" dirty="0" smtClean="0">
                <a:latin typeface="Arial Narrow" pitchFamily="34" charset="0"/>
              </a:rPr>
              <a:t> Court-Training und -Wettbewerbe</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13</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1995555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
        <p:nvSpPr>
          <p:cNvPr id="7170" name="Textfeld 8"/>
          <p:cNvSpPr txBox="1">
            <a:spLocks noChangeArrowheads="1"/>
          </p:cNvSpPr>
          <p:nvPr/>
        </p:nvSpPr>
        <p:spPr bwMode="auto">
          <a:xfrm>
            <a:off x="457200" y="981075"/>
            <a:ext cx="807561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Insbesondere:</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Strukturierte „Clinical, </a:t>
            </a:r>
            <a:r>
              <a:rPr lang="de-DE" b="1" dirty="0" err="1" smtClean="0">
                <a:latin typeface="Arial Narrow" pitchFamily="34" charset="0"/>
              </a:rPr>
              <a:t>Advocacy</a:t>
            </a:r>
            <a:r>
              <a:rPr lang="de-DE" b="1" dirty="0" smtClean="0">
                <a:latin typeface="Arial Narrow" pitchFamily="34" charset="0"/>
              </a:rPr>
              <a:t> </a:t>
            </a:r>
            <a:r>
              <a:rPr lang="de-DE" b="1" dirty="0" err="1" smtClean="0">
                <a:latin typeface="Arial Narrow" pitchFamily="34" charset="0"/>
              </a:rPr>
              <a:t>and</a:t>
            </a:r>
            <a:r>
              <a:rPr lang="de-DE" b="1" dirty="0" smtClean="0">
                <a:latin typeface="Arial Narrow" pitchFamily="34" charset="0"/>
              </a:rPr>
              <a:t> Skills </a:t>
            </a:r>
            <a:r>
              <a:rPr lang="de-DE" b="1" dirty="0" err="1" smtClean="0">
                <a:latin typeface="Arial Narrow" pitchFamily="34" charset="0"/>
              </a:rPr>
              <a:t>Programs</a:t>
            </a:r>
            <a:r>
              <a:rPr lang="de-DE" b="1" dirty="0" smtClean="0">
                <a:latin typeface="Arial Narrow" pitchFamily="34" charset="0"/>
              </a:rPr>
              <a:t>“</a:t>
            </a:r>
          </a:p>
          <a:p>
            <a:pPr marL="285750" indent="-285750" eaLnBrk="1" hangingPunct="1">
              <a:buFontTx/>
              <a:buChar char="-"/>
            </a:pPr>
            <a:endParaRPr lang="de-DE" b="1" dirty="0">
              <a:latin typeface="Arial Narrow" pitchFamily="34" charset="0"/>
            </a:endParaRPr>
          </a:p>
          <a:p>
            <a:pPr marL="571500" lvl="1" eaLnBrk="1" hangingPunct="1">
              <a:buFontTx/>
              <a:buChar char="-"/>
            </a:pPr>
            <a:r>
              <a:rPr lang="de-DE" b="1" dirty="0" smtClean="0">
                <a:latin typeface="Arial Narrow" pitchFamily="34" charset="0"/>
              </a:rPr>
              <a:t>Angebot verschiedener konkreter Programme, um Einblick in die praktische Arbeit in verschiedenen Rechtsgebieten zu erlangen</a:t>
            </a:r>
          </a:p>
          <a:p>
            <a:pPr marL="571500" lvl="1" eaLnBrk="1" hangingPunct="1">
              <a:buFontTx/>
              <a:buChar char="-"/>
            </a:pPr>
            <a:endParaRPr lang="de-DE" b="1" dirty="0">
              <a:latin typeface="Arial Narrow" pitchFamily="34" charset="0"/>
            </a:endParaRPr>
          </a:p>
          <a:p>
            <a:pPr marL="571500" lvl="1" eaLnBrk="1" hangingPunct="1">
              <a:buFontTx/>
              <a:buChar char="-"/>
            </a:pPr>
            <a:r>
              <a:rPr lang="de-DE" b="1" dirty="0" smtClean="0">
                <a:latin typeface="Arial Narrow" pitchFamily="34" charset="0"/>
              </a:rPr>
              <a:t>„</a:t>
            </a:r>
            <a:r>
              <a:rPr lang="de-DE" b="1" dirty="0" err="1" smtClean="0">
                <a:latin typeface="Arial Narrow" pitchFamily="34" charset="0"/>
              </a:rPr>
              <a:t>For</a:t>
            </a:r>
            <a:r>
              <a:rPr lang="de-DE" b="1" dirty="0" smtClean="0">
                <a:latin typeface="Arial Narrow" pitchFamily="34" charset="0"/>
              </a:rPr>
              <a:t> </a:t>
            </a:r>
            <a:r>
              <a:rPr lang="de-DE" b="1" dirty="0" err="1" smtClean="0">
                <a:latin typeface="Arial Narrow" pitchFamily="34" charset="0"/>
              </a:rPr>
              <a:t>many</a:t>
            </a:r>
            <a:r>
              <a:rPr lang="de-DE" b="1" dirty="0" smtClean="0">
                <a:latin typeface="Arial Narrow" pitchFamily="34" charset="0"/>
              </a:rPr>
              <a:t> </a:t>
            </a:r>
            <a:r>
              <a:rPr lang="de-DE" b="1" dirty="0" err="1" smtClean="0">
                <a:latin typeface="Arial Narrow" pitchFamily="34" charset="0"/>
              </a:rPr>
              <a:t>of</a:t>
            </a:r>
            <a:r>
              <a:rPr lang="de-DE" b="1" dirty="0" smtClean="0">
                <a:latin typeface="Arial Narrow" pitchFamily="34" charset="0"/>
              </a:rPr>
              <a:t> </a:t>
            </a:r>
            <a:r>
              <a:rPr lang="de-DE" b="1" dirty="0" err="1" smtClean="0">
                <a:latin typeface="Arial Narrow" pitchFamily="34" charset="0"/>
              </a:rPr>
              <a:t>our</a:t>
            </a:r>
            <a:r>
              <a:rPr lang="de-DE" b="1" dirty="0" smtClean="0">
                <a:latin typeface="Arial Narrow" pitchFamily="34" charset="0"/>
              </a:rPr>
              <a:t> </a:t>
            </a:r>
            <a:r>
              <a:rPr lang="de-DE" b="1" dirty="0" err="1" smtClean="0">
                <a:latin typeface="Arial Narrow" pitchFamily="34" charset="0"/>
              </a:rPr>
              <a:t>students</a:t>
            </a:r>
            <a:r>
              <a:rPr lang="de-DE" b="1" dirty="0" smtClean="0">
                <a:latin typeface="Arial Narrow" pitchFamily="34" charset="0"/>
              </a:rPr>
              <a:t>, </a:t>
            </a:r>
            <a:r>
              <a:rPr lang="de-DE" b="1" dirty="0" err="1" smtClean="0">
                <a:latin typeface="Arial Narrow" pitchFamily="34" charset="0"/>
              </a:rPr>
              <a:t>clinical</a:t>
            </a:r>
            <a:r>
              <a:rPr lang="de-DE" b="1" dirty="0" smtClean="0">
                <a:latin typeface="Arial Narrow" pitchFamily="34" charset="0"/>
              </a:rPr>
              <a:t>, </a:t>
            </a:r>
            <a:r>
              <a:rPr lang="de-DE" b="1" dirty="0" err="1" smtClean="0">
                <a:latin typeface="Arial Narrow" pitchFamily="34" charset="0"/>
              </a:rPr>
              <a:t>advocacy</a:t>
            </a:r>
            <a:r>
              <a:rPr lang="de-DE" b="1" dirty="0" smtClean="0">
                <a:latin typeface="Arial Narrow" pitchFamily="34" charset="0"/>
              </a:rPr>
              <a:t>, </a:t>
            </a:r>
            <a:r>
              <a:rPr lang="de-DE" b="1" dirty="0" err="1" smtClean="0">
                <a:latin typeface="Arial Narrow" pitchFamily="34" charset="0"/>
              </a:rPr>
              <a:t>and</a:t>
            </a:r>
            <a:r>
              <a:rPr lang="de-DE" b="1" dirty="0" smtClean="0">
                <a:latin typeface="Arial Narrow" pitchFamily="34" charset="0"/>
              </a:rPr>
              <a:t> </a:t>
            </a:r>
            <a:r>
              <a:rPr lang="de-DE" b="1" dirty="0" err="1" smtClean="0">
                <a:latin typeface="Arial Narrow" pitchFamily="34" charset="0"/>
              </a:rPr>
              <a:t>skills</a:t>
            </a:r>
            <a:r>
              <a:rPr lang="de-DE" b="1" dirty="0" smtClean="0">
                <a:latin typeface="Arial Narrow" pitchFamily="34" charset="0"/>
              </a:rPr>
              <a:t> </a:t>
            </a:r>
            <a:r>
              <a:rPr lang="de-DE" b="1" dirty="0" err="1" smtClean="0">
                <a:latin typeface="Arial Narrow" pitchFamily="34" charset="0"/>
              </a:rPr>
              <a:t>courses</a:t>
            </a:r>
            <a:r>
              <a:rPr lang="de-DE" b="1" dirty="0" smtClean="0">
                <a:latin typeface="Arial Narrow" pitchFamily="34" charset="0"/>
              </a:rPr>
              <a:t> </a:t>
            </a:r>
            <a:r>
              <a:rPr lang="de-DE" b="1" dirty="0" err="1" smtClean="0">
                <a:latin typeface="Arial Narrow" pitchFamily="34" charset="0"/>
              </a:rPr>
              <a:t>provide</a:t>
            </a:r>
            <a:r>
              <a:rPr lang="de-DE" b="1" dirty="0" smtClean="0">
                <a:latin typeface="Arial Narrow" pitchFamily="34" charset="0"/>
              </a:rPr>
              <a:t> </a:t>
            </a:r>
            <a:r>
              <a:rPr lang="de-DE" b="1" dirty="0" err="1" smtClean="0">
                <a:latin typeface="Arial Narrow" pitchFamily="34" charset="0"/>
              </a:rPr>
              <a:t>the</a:t>
            </a:r>
            <a:r>
              <a:rPr lang="de-DE" b="1" dirty="0" smtClean="0">
                <a:latin typeface="Arial Narrow" pitchFamily="34" charset="0"/>
              </a:rPr>
              <a:t> </a:t>
            </a:r>
            <a:r>
              <a:rPr lang="de-DE" b="1" dirty="0" err="1" smtClean="0">
                <a:latin typeface="Arial Narrow" pitchFamily="34" charset="0"/>
              </a:rPr>
              <a:t>most</a:t>
            </a:r>
            <a:r>
              <a:rPr lang="de-DE" b="1" dirty="0" smtClean="0">
                <a:latin typeface="Arial Narrow" pitchFamily="34" charset="0"/>
              </a:rPr>
              <a:t> </a:t>
            </a:r>
            <a:r>
              <a:rPr lang="de-DE" b="1" dirty="0" err="1" smtClean="0">
                <a:latin typeface="Arial Narrow" pitchFamily="34" charset="0"/>
              </a:rPr>
              <a:t>rewarding</a:t>
            </a:r>
            <a:r>
              <a:rPr lang="de-DE" b="1" dirty="0" smtClean="0">
                <a:latin typeface="Arial Narrow" pitchFamily="34" charset="0"/>
              </a:rPr>
              <a:t> </a:t>
            </a:r>
            <a:r>
              <a:rPr lang="de-DE" b="1" dirty="0" err="1" smtClean="0">
                <a:latin typeface="Arial Narrow" pitchFamily="34" charset="0"/>
              </a:rPr>
              <a:t>and</a:t>
            </a:r>
            <a:r>
              <a:rPr lang="de-DE" b="1" dirty="0" smtClean="0">
                <a:latin typeface="Arial Narrow" pitchFamily="34" charset="0"/>
              </a:rPr>
              <a:t> </a:t>
            </a:r>
            <a:r>
              <a:rPr lang="de-DE" b="1" dirty="0" err="1" smtClean="0">
                <a:latin typeface="Arial Narrow" pitchFamily="34" charset="0"/>
              </a:rPr>
              <a:t>self-revelatory</a:t>
            </a:r>
            <a:r>
              <a:rPr lang="de-DE" b="1" dirty="0" smtClean="0">
                <a:latin typeface="Arial Narrow" pitchFamily="34" charset="0"/>
              </a:rPr>
              <a:t> </a:t>
            </a:r>
            <a:r>
              <a:rPr lang="de-DE" b="1" dirty="0" err="1" smtClean="0">
                <a:latin typeface="Arial Narrow" pitchFamily="34" charset="0"/>
              </a:rPr>
              <a:t>experiences</a:t>
            </a:r>
            <a:r>
              <a:rPr lang="de-DE" b="1" dirty="0" smtClean="0">
                <a:latin typeface="Arial Narrow" pitchFamily="34" charset="0"/>
              </a:rPr>
              <a:t> </a:t>
            </a:r>
            <a:r>
              <a:rPr lang="de-DE" b="1" dirty="0" err="1" smtClean="0">
                <a:latin typeface="Arial Narrow" pitchFamily="34" charset="0"/>
              </a:rPr>
              <a:t>of</a:t>
            </a:r>
            <a:r>
              <a:rPr lang="de-DE" b="1" dirty="0" smtClean="0">
                <a:latin typeface="Arial Narrow" pitchFamily="34" charset="0"/>
              </a:rPr>
              <a:t> </a:t>
            </a:r>
            <a:r>
              <a:rPr lang="de-DE" b="1" dirty="0" err="1" smtClean="0">
                <a:latin typeface="Arial Narrow" pitchFamily="34" charset="0"/>
              </a:rPr>
              <a:t>law</a:t>
            </a:r>
            <a:r>
              <a:rPr lang="de-DE" b="1" dirty="0" smtClean="0">
                <a:latin typeface="Arial Narrow" pitchFamily="34" charset="0"/>
              </a:rPr>
              <a:t> </a:t>
            </a:r>
            <a:r>
              <a:rPr lang="de-DE" b="1" dirty="0" err="1" smtClean="0">
                <a:latin typeface="Arial Narrow" pitchFamily="34" charset="0"/>
              </a:rPr>
              <a:t>school</a:t>
            </a:r>
            <a:r>
              <a:rPr lang="de-DE" b="1" dirty="0" smtClean="0">
                <a:latin typeface="Arial Narrow" pitchFamily="34" charset="0"/>
              </a:rPr>
              <a:t>. Cornell Law </a:t>
            </a:r>
            <a:r>
              <a:rPr lang="de-DE" b="1" dirty="0" err="1" smtClean="0">
                <a:latin typeface="Arial Narrow" pitchFamily="34" charset="0"/>
              </a:rPr>
              <a:t>has</a:t>
            </a:r>
            <a:r>
              <a:rPr lang="de-DE" b="1" dirty="0" smtClean="0">
                <a:latin typeface="Arial Narrow" pitchFamily="34" charset="0"/>
              </a:rPr>
              <a:t> </a:t>
            </a:r>
            <a:r>
              <a:rPr lang="de-DE" b="1" dirty="0" err="1" smtClean="0">
                <a:latin typeface="Arial Narrow" pitchFamily="34" charset="0"/>
              </a:rPr>
              <a:t>long</a:t>
            </a:r>
            <a:r>
              <a:rPr lang="de-DE" b="1" dirty="0" smtClean="0">
                <a:latin typeface="Arial Narrow" pitchFamily="34" charset="0"/>
              </a:rPr>
              <a:t> </a:t>
            </a:r>
            <a:r>
              <a:rPr lang="de-DE" b="1" dirty="0" err="1" smtClean="0">
                <a:latin typeface="Arial Narrow" pitchFamily="34" charset="0"/>
              </a:rPr>
              <a:t>introduced</a:t>
            </a:r>
            <a:r>
              <a:rPr lang="de-DE" b="1" dirty="0" smtClean="0">
                <a:latin typeface="Arial Narrow" pitchFamily="34" charset="0"/>
              </a:rPr>
              <a:t> </a:t>
            </a:r>
            <a:r>
              <a:rPr lang="de-DE" b="1" dirty="0" err="1" smtClean="0">
                <a:latin typeface="Arial Narrow" pitchFamily="34" charset="0"/>
              </a:rPr>
              <a:t>students</a:t>
            </a:r>
            <a:r>
              <a:rPr lang="de-DE" b="1" dirty="0" smtClean="0">
                <a:latin typeface="Arial Narrow" pitchFamily="34" charset="0"/>
              </a:rPr>
              <a:t> </a:t>
            </a:r>
            <a:r>
              <a:rPr lang="de-DE" b="1" dirty="0" err="1" smtClean="0">
                <a:latin typeface="Arial Narrow" pitchFamily="34" charset="0"/>
              </a:rPr>
              <a:t>to</a:t>
            </a:r>
            <a:r>
              <a:rPr lang="de-DE" b="1" dirty="0" smtClean="0">
                <a:latin typeface="Arial Narrow" pitchFamily="34" charset="0"/>
              </a:rPr>
              <a:t> </a:t>
            </a:r>
            <a:r>
              <a:rPr lang="de-DE" b="1" dirty="0" err="1" smtClean="0">
                <a:latin typeface="Arial Narrow" pitchFamily="34" charset="0"/>
              </a:rPr>
              <a:t>the</a:t>
            </a:r>
            <a:r>
              <a:rPr lang="de-DE" b="1" dirty="0" smtClean="0">
                <a:latin typeface="Arial Narrow" pitchFamily="34" charset="0"/>
              </a:rPr>
              <a:t> </a:t>
            </a:r>
            <a:r>
              <a:rPr lang="de-DE" b="1" dirty="0" err="1" smtClean="0">
                <a:latin typeface="Arial Narrow" pitchFamily="34" charset="0"/>
              </a:rPr>
              <a:t>sort</a:t>
            </a:r>
            <a:r>
              <a:rPr lang="de-DE" b="1" dirty="0" smtClean="0">
                <a:latin typeface="Arial Narrow" pitchFamily="34" charset="0"/>
              </a:rPr>
              <a:t> </a:t>
            </a:r>
            <a:r>
              <a:rPr lang="de-DE" b="1" dirty="0" err="1" smtClean="0">
                <a:latin typeface="Arial Narrow" pitchFamily="34" charset="0"/>
              </a:rPr>
              <a:t>of</a:t>
            </a:r>
            <a:r>
              <a:rPr lang="de-DE" b="1" dirty="0" smtClean="0">
                <a:latin typeface="Arial Narrow" pitchFamily="34" charset="0"/>
              </a:rPr>
              <a:t> </a:t>
            </a:r>
            <a:r>
              <a:rPr lang="de-DE" b="1" dirty="0" err="1" smtClean="0">
                <a:latin typeface="Arial Narrow" pitchFamily="34" charset="0"/>
              </a:rPr>
              <a:t>experiential</a:t>
            </a:r>
            <a:r>
              <a:rPr lang="de-DE" b="1" dirty="0" smtClean="0">
                <a:latin typeface="Arial Narrow" pitchFamily="34" charset="0"/>
              </a:rPr>
              <a:t> </a:t>
            </a:r>
            <a:r>
              <a:rPr lang="de-DE" b="1" dirty="0" err="1" smtClean="0">
                <a:latin typeface="Arial Narrow" pitchFamily="34" charset="0"/>
              </a:rPr>
              <a:t>learning</a:t>
            </a:r>
            <a:r>
              <a:rPr lang="de-DE" b="1" dirty="0" smtClean="0">
                <a:latin typeface="Arial Narrow" pitchFamily="34" charset="0"/>
              </a:rPr>
              <a:t> </a:t>
            </a:r>
            <a:r>
              <a:rPr lang="de-DE" b="1" dirty="0" err="1" smtClean="0">
                <a:latin typeface="Arial Narrow" pitchFamily="34" charset="0"/>
              </a:rPr>
              <a:t>that</a:t>
            </a:r>
            <a:r>
              <a:rPr lang="de-DE" b="1" dirty="0" smtClean="0">
                <a:latin typeface="Arial Narrow" pitchFamily="34" charset="0"/>
              </a:rPr>
              <a:t>, </a:t>
            </a:r>
            <a:r>
              <a:rPr lang="de-DE" b="1" dirty="0" err="1" smtClean="0">
                <a:latin typeface="Arial Narrow" pitchFamily="34" charset="0"/>
              </a:rPr>
              <a:t>especially</a:t>
            </a:r>
            <a:r>
              <a:rPr lang="de-DE" b="1" dirty="0" smtClean="0">
                <a:latin typeface="Arial Narrow" pitchFamily="34" charset="0"/>
              </a:rPr>
              <a:t> </a:t>
            </a:r>
            <a:r>
              <a:rPr lang="de-DE" b="1" dirty="0" err="1" smtClean="0">
                <a:latin typeface="Arial Narrow" pitchFamily="34" charset="0"/>
              </a:rPr>
              <a:t>when</a:t>
            </a:r>
            <a:r>
              <a:rPr lang="de-DE" b="1" dirty="0" smtClean="0">
                <a:latin typeface="Arial Narrow" pitchFamily="34" charset="0"/>
              </a:rPr>
              <a:t> </a:t>
            </a:r>
            <a:r>
              <a:rPr lang="de-DE" b="1" dirty="0" err="1" smtClean="0">
                <a:latin typeface="Arial Narrow" pitchFamily="34" charset="0"/>
              </a:rPr>
              <a:t>it</a:t>
            </a:r>
            <a:r>
              <a:rPr lang="de-DE" b="1" dirty="0" smtClean="0">
                <a:latin typeface="Arial Narrow" pitchFamily="34" charset="0"/>
              </a:rPr>
              <a:t> </a:t>
            </a:r>
            <a:r>
              <a:rPr lang="de-DE" b="1" dirty="0" err="1" smtClean="0">
                <a:latin typeface="Arial Narrow" pitchFamily="34" charset="0"/>
              </a:rPr>
              <a:t>occurs</a:t>
            </a:r>
            <a:r>
              <a:rPr lang="de-DE" b="1" dirty="0" smtClean="0">
                <a:latin typeface="Arial Narrow" pitchFamily="34" charset="0"/>
              </a:rPr>
              <a:t> in real-</a:t>
            </a:r>
            <a:r>
              <a:rPr lang="de-DE" b="1" dirty="0" err="1" smtClean="0">
                <a:latin typeface="Arial Narrow" pitchFamily="34" charset="0"/>
              </a:rPr>
              <a:t>life</a:t>
            </a:r>
            <a:r>
              <a:rPr lang="de-DE" b="1" dirty="0" smtClean="0">
                <a:latin typeface="Arial Narrow" pitchFamily="34" charset="0"/>
              </a:rPr>
              <a:t> </a:t>
            </a:r>
            <a:r>
              <a:rPr lang="de-DE" b="1" dirty="0" err="1" smtClean="0">
                <a:latin typeface="Arial Narrow" pitchFamily="34" charset="0"/>
              </a:rPr>
              <a:t>settings</a:t>
            </a:r>
            <a:r>
              <a:rPr lang="de-DE" b="1" dirty="0" smtClean="0">
                <a:latin typeface="Arial Narrow" pitchFamily="34" charset="0"/>
              </a:rPr>
              <a:t>, </a:t>
            </a:r>
            <a:r>
              <a:rPr lang="de-DE" b="1" dirty="0" err="1" smtClean="0">
                <a:latin typeface="Arial Narrow" pitchFamily="34" charset="0"/>
              </a:rPr>
              <a:t>constitutes</a:t>
            </a:r>
            <a:r>
              <a:rPr lang="de-DE" b="1" dirty="0" smtClean="0">
                <a:latin typeface="Arial Narrow" pitchFamily="34" charset="0"/>
              </a:rPr>
              <a:t> </a:t>
            </a:r>
            <a:r>
              <a:rPr lang="de-DE" b="1" dirty="0" err="1" smtClean="0">
                <a:latin typeface="Arial Narrow" pitchFamily="34" charset="0"/>
              </a:rPr>
              <a:t>the</a:t>
            </a:r>
            <a:r>
              <a:rPr lang="de-DE" b="1" dirty="0" smtClean="0">
                <a:latin typeface="Arial Narrow" pitchFamily="34" charset="0"/>
              </a:rPr>
              <a:t> </a:t>
            </a:r>
            <a:r>
              <a:rPr lang="de-DE" b="1" dirty="0" err="1" smtClean="0">
                <a:latin typeface="Arial Narrow" pitchFamily="34" charset="0"/>
              </a:rPr>
              <a:t>core</a:t>
            </a:r>
            <a:r>
              <a:rPr lang="de-DE" b="1" dirty="0" smtClean="0">
                <a:latin typeface="Arial Narrow" pitchFamily="34" charset="0"/>
              </a:rPr>
              <a:t> </a:t>
            </a:r>
            <a:r>
              <a:rPr lang="de-DE" b="1" dirty="0" err="1" smtClean="0">
                <a:latin typeface="Arial Narrow" pitchFamily="34" charset="0"/>
              </a:rPr>
              <a:t>of</a:t>
            </a:r>
            <a:r>
              <a:rPr lang="de-DE" b="1" dirty="0" smtClean="0">
                <a:latin typeface="Arial Narrow" pitchFamily="34" charset="0"/>
              </a:rPr>
              <a:t> </a:t>
            </a:r>
            <a:r>
              <a:rPr lang="de-DE" b="1" dirty="0" err="1" smtClean="0">
                <a:latin typeface="Arial Narrow" pitchFamily="34" charset="0"/>
              </a:rPr>
              <a:t>skills</a:t>
            </a:r>
            <a:r>
              <a:rPr lang="de-DE" b="1" dirty="0" smtClean="0">
                <a:latin typeface="Arial Narrow" pitchFamily="34" charset="0"/>
              </a:rPr>
              <a:t> </a:t>
            </a:r>
            <a:r>
              <a:rPr lang="de-DE" b="1" dirty="0" err="1" smtClean="0">
                <a:latin typeface="Arial Narrow" pitchFamily="34" charset="0"/>
              </a:rPr>
              <a:t>education</a:t>
            </a:r>
            <a:r>
              <a:rPr lang="de-DE" b="1" dirty="0" smtClean="0">
                <a:latin typeface="Arial Narrow" pitchFamily="34" charset="0"/>
              </a:rPr>
              <a:t>.“ </a:t>
            </a:r>
          </a:p>
          <a:p>
            <a:pPr marL="571500" lvl="1" eaLnBrk="1" hangingPunct="1">
              <a:buFontTx/>
              <a:buChar char="-"/>
            </a:pPr>
            <a:endParaRPr lang="de-DE" b="1" dirty="0">
              <a:latin typeface="Arial Narrow" pitchFamily="34" charset="0"/>
            </a:endParaRPr>
          </a:p>
          <a:p>
            <a:pPr marL="571500" lvl="1" eaLnBrk="1" hangingPunct="1">
              <a:buFontTx/>
              <a:buChar char="-"/>
            </a:pPr>
            <a:r>
              <a:rPr lang="de-DE" b="1" dirty="0" smtClean="0">
                <a:latin typeface="Arial Narrow" pitchFamily="34" charset="0"/>
              </a:rPr>
              <a:t>Einzelne Programme: Capital Defense </a:t>
            </a:r>
            <a:r>
              <a:rPr lang="de-DE" b="1" dirty="0" err="1" smtClean="0">
                <a:latin typeface="Arial Narrow" pitchFamily="34" charset="0"/>
              </a:rPr>
              <a:t>Clinics</a:t>
            </a:r>
            <a:r>
              <a:rPr lang="de-DE" b="1" dirty="0" smtClean="0">
                <a:latin typeface="Arial Narrow" pitchFamily="34" charset="0"/>
              </a:rPr>
              <a:t>, Child </a:t>
            </a:r>
            <a:r>
              <a:rPr lang="de-DE" b="1" dirty="0" err="1" smtClean="0">
                <a:latin typeface="Arial Narrow" pitchFamily="34" charset="0"/>
              </a:rPr>
              <a:t>Advocacy</a:t>
            </a:r>
            <a:r>
              <a:rPr lang="de-DE" b="1" dirty="0" smtClean="0">
                <a:latin typeface="Arial Narrow" pitchFamily="34" charset="0"/>
              </a:rPr>
              <a:t>, </a:t>
            </a:r>
            <a:r>
              <a:rPr lang="de-DE" b="1" dirty="0" err="1" smtClean="0">
                <a:latin typeface="Arial Narrow" pitchFamily="34" charset="0"/>
              </a:rPr>
              <a:t>Criminal</a:t>
            </a:r>
            <a:r>
              <a:rPr lang="de-DE" b="1" dirty="0" smtClean="0">
                <a:latin typeface="Arial Narrow" pitchFamily="34" charset="0"/>
              </a:rPr>
              <a:t> Defense, E-</a:t>
            </a:r>
            <a:r>
              <a:rPr lang="de-DE" b="1" dirty="0" err="1" smtClean="0">
                <a:latin typeface="Arial Narrow" pitchFamily="34" charset="0"/>
              </a:rPr>
              <a:t>government</a:t>
            </a:r>
            <a:r>
              <a:rPr lang="de-DE" b="1" dirty="0" smtClean="0">
                <a:latin typeface="Arial Narrow" pitchFamily="34" charset="0"/>
              </a:rPr>
              <a:t>, Immigration </a:t>
            </a:r>
            <a:r>
              <a:rPr lang="de-DE" b="1" dirty="0" err="1" smtClean="0">
                <a:latin typeface="Arial Narrow" pitchFamily="34" charset="0"/>
              </a:rPr>
              <a:t>Appellate</a:t>
            </a:r>
            <a:r>
              <a:rPr lang="de-DE" b="1" dirty="0" smtClean="0">
                <a:latin typeface="Arial Narrow" pitchFamily="34" charset="0"/>
              </a:rPr>
              <a:t> Law </a:t>
            </a:r>
            <a:r>
              <a:rPr lang="de-DE" b="1" dirty="0" err="1" smtClean="0">
                <a:latin typeface="Arial Narrow" pitchFamily="34" charset="0"/>
              </a:rPr>
              <a:t>and</a:t>
            </a:r>
            <a:r>
              <a:rPr lang="de-DE" b="1" dirty="0" smtClean="0">
                <a:latin typeface="Arial Narrow" pitchFamily="34" charset="0"/>
              </a:rPr>
              <a:t> </a:t>
            </a:r>
            <a:r>
              <a:rPr lang="de-DE" b="1" dirty="0" err="1" smtClean="0">
                <a:latin typeface="Arial Narrow" pitchFamily="34" charset="0"/>
              </a:rPr>
              <a:t>Advocacy</a:t>
            </a:r>
            <a:r>
              <a:rPr lang="de-DE" b="1" dirty="0" smtClean="0">
                <a:latin typeface="Arial Narrow" pitchFamily="34" charset="0"/>
              </a:rPr>
              <a:t>, </a:t>
            </a:r>
            <a:r>
              <a:rPr lang="de-DE" b="1" dirty="0" err="1" smtClean="0">
                <a:latin typeface="Arial Narrow" pitchFamily="34" charset="0"/>
              </a:rPr>
              <a:t>Innocence</a:t>
            </a:r>
            <a:r>
              <a:rPr lang="de-DE" b="1" dirty="0" smtClean="0">
                <a:latin typeface="Arial Narrow" pitchFamily="34" charset="0"/>
              </a:rPr>
              <a:t>, International Human </a:t>
            </a:r>
            <a:r>
              <a:rPr lang="de-DE" b="1" dirty="0" err="1" smtClean="0">
                <a:latin typeface="Arial Narrow" pitchFamily="34" charset="0"/>
              </a:rPr>
              <a:t>Rights</a:t>
            </a:r>
            <a:r>
              <a:rPr lang="de-DE" b="1" dirty="0" smtClean="0">
                <a:latin typeface="Arial Narrow" pitchFamily="34" charset="0"/>
              </a:rPr>
              <a:t>, Labor Law, </a:t>
            </a:r>
            <a:r>
              <a:rPr lang="de-DE" b="1" dirty="0" err="1" smtClean="0">
                <a:latin typeface="Arial Narrow" pitchFamily="34" charset="0"/>
              </a:rPr>
              <a:t>Prosecution</a:t>
            </a:r>
            <a:r>
              <a:rPr lang="de-DE" b="1" dirty="0" smtClean="0">
                <a:latin typeface="Arial Narrow" pitchFamily="34" charset="0"/>
              </a:rPr>
              <a:t>, Securities Law etc. </a:t>
            </a:r>
            <a:r>
              <a:rPr lang="de-DE" b="1" smtClean="0">
                <a:latin typeface="Arial Narrow" pitchFamily="34" charset="0"/>
              </a:rPr>
              <a:t>etc.</a:t>
            </a:r>
            <a:endParaRPr lang="de-DE" b="1" dirty="0" smtClean="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14</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spTree>
    <p:extLst>
      <p:ext uri="{BB962C8B-B14F-4D97-AF65-F5344CB8AC3E}">
        <p14:creationId xmlns:p14="http://schemas.microsoft.com/office/powerpoint/2010/main" val="3370275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 	Beobachtungen</a:t>
            </a:r>
          </a:p>
          <a:p>
            <a:pPr marL="0" indent="0" eaLnBrk="1" hangingPunct="1"/>
            <a:endParaRPr lang="de-DE" sz="2000"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15</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pic>
        <p:nvPicPr>
          <p:cNvPr id="1026" name="Picture 2" descr="C:\Users\hkube\AppData\Local\Microsoft\Windows\Temporary Internet Files\Content.Outlook\BG45E1J8\Bild_Corn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178" y="1556792"/>
            <a:ext cx="5793212" cy="393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54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8"/>
          <p:cNvSpPr txBox="1">
            <a:spLocks noChangeArrowheads="1"/>
          </p:cNvSpPr>
          <p:nvPr/>
        </p:nvSpPr>
        <p:spPr bwMode="auto">
          <a:xfrm>
            <a:off x="457200" y="981075"/>
            <a:ext cx="80756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algn="ctr" eaLnBrk="1" hangingPunct="1"/>
            <a:r>
              <a:rPr lang="de-DE" sz="2400" b="1" dirty="0" smtClean="0">
                <a:latin typeface="Arial Narrow" pitchFamily="34" charset="0"/>
              </a:rPr>
              <a:t>III.</a:t>
            </a:r>
            <a:r>
              <a:rPr lang="de-DE" sz="2400" b="1" dirty="0">
                <a:latin typeface="Arial Narrow" pitchFamily="34" charset="0"/>
              </a:rPr>
              <a:t>	</a:t>
            </a:r>
            <a:r>
              <a:rPr lang="de-DE" sz="2400" b="1" dirty="0" smtClean="0">
                <a:latin typeface="Arial Narrow" pitchFamily="34" charset="0"/>
              </a:rPr>
              <a:t>Möglichkeiten und Grenzen des Methodenimports</a:t>
            </a:r>
            <a:endParaRPr lang="de-DE" sz="2400" b="1" dirty="0">
              <a:latin typeface="Arial Narrow" pitchFamily="34" charset="0"/>
            </a:endParaRPr>
          </a:p>
          <a:p>
            <a:pPr eaLnBrk="1" hangingPunct="1"/>
            <a:endParaRPr lang="de-DE"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pic>
        <p:nvPicPr>
          <p:cNvPr id="614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402807F5-87BB-4E33-BD49-A45EA9332D4F}" type="slidenum">
              <a:rPr lang="de-DE" sz="1200">
                <a:solidFill>
                  <a:srgbClr val="898989"/>
                </a:solidFill>
                <a:latin typeface="Calibri" pitchFamily="34" charset="0"/>
              </a:rPr>
              <a:pPr eaLnBrk="1" hangingPunct="1"/>
              <a:t>16</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p>
          <a:p>
            <a:pPr eaLnBrk="1" hangingPunct="1"/>
            <a:r>
              <a:rPr lang="de-DE" sz="1200" dirty="0" smtClean="0">
                <a:solidFill>
                  <a:srgbClr val="898989"/>
                </a:solidFill>
                <a:latin typeface="Calibri" pitchFamily="34" charset="0"/>
              </a:rPr>
              <a:t>3. 5. 2012		Prof. Dr. Hanno Kube, LL.M.</a:t>
            </a:r>
            <a:endParaRPr lang="de-DE" sz="1200" dirty="0">
              <a:solidFill>
                <a:srgbClr val="898989"/>
              </a:solidFill>
              <a:latin typeface="Calibri" pitchFamily="34" charset="0"/>
            </a:endParaRP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391107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III. 	Möglichkeiten und Grenzen des Methodenimports</a:t>
            </a:r>
          </a:p>
          <a:p>
            <a:pPr marL="0" indent="0" eaLnBrk="1" hangingPunct="1"/>
            <a:endParaRPr lang="de-DE" sz="2000" b="1" dirty="0">
              <a:latin typeface="Arial Narrow" pitchFamily="34" charset="0"/>
            </a:endParaRPr>
          </a:p>
          <a:p>
            <a:pPr marL="342900" indent="-342900" eaLnBrk="1" hangingPunct="1">
              <a:buAutoNum type="arabicPeriod"/>
            </a:pPr>
            <a:r>
              <a:rPr lang="de-DE" b="1" dirty="0" smtClean="0">
                <a:latin typeface="Arial Narrow" pitchFamily="34" charset="0"/>
              </a:rPr>
              <a:t>Vorbehalte:</a:t>
            </a:r>
          </a:p>
          <a:p>
            <a:pPr marL="0" indent="0" eaLnBrk="1" hangingPunct="1"/>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Common Law-Rechtssystem (Pathologie, argumentative Offenheit) vs. kontinental-europäisches Rechtssystem (Anatomie, Auslegungsmethoden)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In den USA weniger deutliche Ausbildung auf ein berufseröffnendes Examen hin (Vorbereitung auf das Bar </a:t>
            </a:r>
            <a:r>
              <a:rPr lang="de-DE" b="1" dirty="0" err="1" smtClean="0">
                <a:latin typeface="Arial Narrow" pitchFamily="34" charset="0"/>
              </a:rPr>
              <a:t>exam</a:t>
            </a:r>
            <a:r>
              <a:rPr lang="de-DE" b="1" dirty="0" smtClean="0">
                <a:latin typeface="Arial Narrow" pitchFamily="34" charset="0"/>
              </a:rPr>
              <a:t> in kommerziellen Vorbereitungskursen), deshalb größere Freiheit in der Gestaltung der Lehre</a:t>
            </a:r>
          </a:p>
          <a:p>
            <a:pPr marL="285750" indent="-285750" eaLnBrk="1" hangingPunct="1">
              <a:buFontTx/>
              <a:buChar char="-"/>
            </a:pPr>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Stark unterschiedliche Ausgangsbedingungen mit Blick auf die Finanzen, die Zahl der auszubildenden Studierenden und deren Auswahl</a:t>
            </a:r>
          </a:p>
          <a:p>
            <a:pPr marL="285750" indent="-285750" eaLnBrk="1" hangingPunct="1">
              <a:buFontTx/>
              <a:buChar char="-"/>
            </a:pPr>
            <a:endParaRPr lang="de-DE" b="1" dirty="0">
              <a:latin typeface="Arial Narrow" pitchFamily="34" charset="0"/>
            </a:endParaRPr>
          </a:p>
          <a:p>
            <a:pPr marL="285750" indent="-285750" eaLnBrk="1" hangingPunct="1">
              <a:buFontTx/>
              <a:buChar char="-"/>
            </a:pPr>
            <a:endParaRPr lang="de-DE" b="1" dirty="0">
              <a:latin typeface="Arial Narrow" pitchFamily="34" charset="0"/>
            </a:endParaRPr>
          </a:p>
          <a:p>
            <a:pPr eaLnBrk="1" hangingPunct="1"/>
            <a:endParaRPr lang="de-DE" sz="1400"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17</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3332437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III. 	Möglichkeiten und Grenzen des Methodenimports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2. 	Relativierung der Vorbehalte:</a:t>
            </a:r>
          </a:p>
          <a:p>
            <a:pPr marL="0" indent="0" eaLnBrk="1" hangingPunct="1"/>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Common Law-Rechtssystem und kontinental-europäisches Rechtssystem in der Sache oftmals weniger weit entfernt als angenommen (Gesetzesrecht in den USA, Fallorientierung mit Blick auf BGH und BFH, BVerfG, </a:t>
            </a:r>
            <a:r>
              <a:rPr lang="de-DE" b="1" dirty="0" err="1" smtClean="0">
                <a:latin typeface="Arial Narrow" pitchFamily="34" charset="0"/>
              </a:rPr>
              <a:t>EuGH</a:t>
            </a:r>
            <a:r>
              <a:rPr lang="de-DE" b="1" dirty="0" smtClean="0">
                <a:latin typeface="Arial Narrow" pitchFamily="34" charset="0"/>
              </a:rPr>
              <a:t>, EGMR)</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Gestaltungsräume ergeben sich bei genauerem Hinsehen auch im Rahmen einer stärker berufsvorbereitenden Ausbildung</a:t>
            </a:r>
          </a:p>
          <a:p>
            <a:pPr marL="285750" indent="-285750" eaLnBrk="1" hangingPunct="1">
              <a:buFontTx/>
              <a:buChar char="-"/>
            </a:pPr>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Unterschiedliche Ausgangsbedingungen (Finanzen, Zahl der auszubildenden Studierenden, Auswahl) sind ein Faktum, aber nicht alle potentiell interessanten methodischen Ansätze sind von diesen Bedingungen abhängig</a:t>
            </a:r>
          </a:p>
          <a:p>
            <a:pPr marL="285750" indent="-285750" eaLnBrk="1" hangingPunct="1">
              <a:buFontTx/>
              <a:buChar char="-"/>
            </a:pPr>
            <a:endParaRPr lang="de-DE" b="1" dirty="0">
              <a:latin typeface="Arial Narrow" pitchFamily="34" charset="0"/>
            </a:endParaRPr>
          </a:p>
          <a:p>
            <a:pPr marL="285750" indent="-285750" eaLnBrk="1" hangingPunct="1">
              <a:buFontTx/>
              <a:buChar char="-"/>
            </a:pPr>
            <a:endParaRPr lang="de-DE" b="1" dirty="0">
              <a:latin typeface="Arial Narrow" pitchFamily="34" charset="0"/>
            </a:endParaRPr>
          </a:p>
          <a:p>
            <a:pPr eaLnBrk="1" hangingPunct="1"/>
            <a:endParaRPr lang="de-DE" sz="1400"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18</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343714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III. 	Möglichkeiten und Grenzen des Methodenimports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3. 	Gestaltungsvorschläge (I):</a:t>
            </a:r>
          </a:p>
          <a:p>
            <a:pPr marL="0" indent="0" eaLnBrk="1" hangingPunct="1"/>
            <a:endParaRPr lang="de-DE" b="1" dirty="0">
              <a:latin typeface="Arial Narrow" pitchFamily="34" charset="0"/>
            </a:endParaRPr>
          </a:p>
          <a:p>
            <a:pPr marL="0" indent="0" eaLnBrk="1" hangingPunct="1"/>
            <a:r>
              <a:rPr lang="de-DE" b="1" dirty="0" smtClean="0">
                <a:latin typeface="Arial Narrow" pitchFamily="34" charset="0"/>
              </a:rPr>
              <a:t>Im Bereich der Instrumente und Verwaltung:</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Stärkerer Einsatz veranstaltungsvorbereitenden Lesestoffes, interaktiverer Unterricht unter ausdrücklicher Zugrundelegung der Lektüre</a:t>
            </a:r>
          </a:p>
          <a:p>
            <a:pPr marL="285750" indent="-285750" eaLnBrk="1" hangingPunct="1">
              <a:buFontTx/>
              <a:buChar char="-"/>
            </a:pPr>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Etwas weniger Konzentration auf die Abdeckung des gesamten „Stoffes“, mehr Fallorientierung, Argumentation und Reflexion der Argumentationsebenen, ausdrückliche Hinweise auf „Stofflücken“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Erprobung innovativer Bereicherungen der Veranstaltungen, etwa </a:t>
            </a:r>
            <a:br>
              <a:rPr lang="de-DE" b="1" dirty="0" smtClean="0">
                <a:latin typeface="Arial Narrow" pitchFamily="34" charset="0"/>
              </a:rPr>
            </a:br>
            <a:r>
              <a:rPr lang="de-DE" b="1" dirty="0" smtClean="0">
                <a:latin typeface="Arial Narrow" pitchFamily="34" charset="0"/>
              </a:rPr>
              <a:t>– je nach Sachgebiet – durch Verhandlungs- und Mediationstraining, Vertragsgestaltung, Gesetzgebungssimulationen etc.</a:t>
            </a:r>
            <a:endParaRPr lang="de-DE" b="1" dirty="0">
              <a:latin typeface="Arial Narrow" pitchFamily="34" charset="0"/>
            </a:endParaRPr>
          </a:p>
          <a:p>
            <a:pPr marL="285750" indent="-285750" eaLnBrk="1" hangingPunct="1">
              <a:buFontTx/>
              <a:buChar char="-"/>
            </a:pPr>
            <a:endParaRPr lang="de-DE"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19</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3436281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8"/>
          <p:cNvSpPr txBox="1">
            <a:spLocks noChangeArrowheads="1"/>
          </p:cNvSpPr>
          <p:nvPr/>
        </p:nvSpPr>
        <p:spPr bwMode="auto">
          <a:xfrm>
            <a:off x="1259632" y="1412776"/>
            <a:ext cx="604867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2400" b="1" dirty="0" smtClean="0">
                <a:latin typeface="Arial Narrow" pitchFamily="34" charset="0"/>
              </a:rPr>
              <a:t>Überblick</a:t>
            </a:r>
            <a:endParaRPr lang="de-DE" sz="2400" b="1" dirty="0">
              <a:latin typeface="Arial Narrow" pitchFamily="34" charset="0"/>
            </a:endParaRPr>
          </a:p>
          <a:p>
            <a:pPr eaLnBrk="1" hangingPunct="1"/>
            <a:endParaRPr lang="de-DE" sz="2400" b="1" dirty="0">
              <a:latin typeface="Arial Narrow" pitchFamily="34" charset="0"/>
            </a:endParaRPr>
          </a:p>
          <a:p>
            <a:pPr eaLnBrk="1" hangingPunct="1"/>
            <a:r>
              <a:rPr lang="de-DE" sz="2400" b="1" dirty="0" smtClean="0">
                <a:latin typeface="Arial Narrow" pitchFamily="34" charset="0"/>
              </a:rPr>
              <a:t>I</a:t>
            </a:r>
            <a:r>
              <a:rPr lang="de-DE" sz="2400" b="1" dirty="0">
                <a:latin typeface="Arial Narrow" pitchFamily="34" charset="0"/>
              </a:rPr>
              <a:t>.	</a:t>
            </a:r>
            <a:r>
              <a:rPr lang="de-DE" sz="2400" b="1" dirty="0" smtClean="0">
                <a:latin typeface="Arial Narrow" pitchFamily="34" charset="0"/>
              </a:rPr>
              <a:t>Rahmenbedingungen des Aufenthalts</a:t>
            </a:r>
            <a:endParaRPr lang="de-DE" sz="2400" b="1" dirty="0">
              <a:latin typeface="Arial Narrow" pitchFamily="34" charset="0"/>
            </a:endParaRPr>
          </a:p>
          <a:p>
            <a:pPr eaLnBrk="1" hangingPunct="1"/>
            <a:endParaRPr lang="de-DE" sz="2400" b="1" dirty="0">
              <a:latin typeface="Arial Narrow" pitchFamily="34" charset="0"/>
            </a:endParaRPr>
          </a:p>
          <a:p>
            <a:pPr eaLnBrk="1" hangingPunct="1">
              <a:buFontTx/>
              <a:buAutoNum type="romanUcPeriod" startAt="2"/>
            </a:pPr>
            <a:r>
              <a:rPr lang="de-DE" sz="2400" b="1" dirty="0" smtClean="0">
                <a:latin typeface="Arial Narrow" pitchFamily="34" charset="0"/>
              </a:rPr>
              <a:t>Beobachtungen</a:t>
            </a:r>
            <a:br>
              <a:rPr lang="de-DE" sz="2400" b="1" dirty="0" smtClean="0">
                <a:latin typeface="Arial Narrow" pitchFamily="34" charset="0"/>
              </a:rPr>
            </a:br>
            <a:endParaRPr lang="de-DE" sz="2400" b="1" dirty="0" smtClean="0">
              <a:latin typeface="Arial Narrow" pitchFamily="34" charset="0"/>
            </a:endParaRPr>
          </a:p>
          <a:p>
            <a:pPr eaLnBrk="1" hangingPunct="1">
              <a:buFontTx/>
              <a:buAutoNum type="romanUcPeriod" startAt="2"/>
            </a:pPr>
            <a:r>
              <a:rPr lang="de-DE" sz="2400" b="1" dirty="0" smtClean="0">
                <a:latin typeface="Arial Narrow" pitchFamily="34" charset="0"/>
              </a:rPr>
              <a:t>Möglichkeiten und Grenzen des Methodenimports</a:t>
            </a:r>
            <a:endParaRPr lang="de-DE" sz="2400" b="1" dirty="0">
              <a:latin typeface="Arial Narrow" pitchFamily="34" charset="0"/>
            </a:endParaRPr>
          </a:p>
          <a:p>
            <a:pPr eaLnBrk="1" hangingPunct="1"/>
            <a:endParaRPr lang="de-DE" sz="2400" b="1" dirty="0">
              <a:latin typeface="Arial Narrow" pitchFamily="34" charset="0"/>
            </a:endParaRPr>
          </a:p>
          <a:p>
            <a:pPr eaLnBrk="1" hangingPunct="1"/>
            <a:r>
              <a:rPr lang="de-DE" sz="2400" b="1" dirty="0" smtClean="0">
                <a:latin typeface="Arial Narrow" pitchFamily="34" charset="0"/>
              </a:rPr>
              <a:t>IV.</a:t>
            </a:r>
            <a:r>
              <a:rPr lang="de-DE" sz="2400" b="1" dirty="0">
                <a:latin typeface="Arial Narrow" pitchFamily="34" charset="0"/>
              </a:rPr>
              <a:t>	</a:t>
            </a:r>
            <a:r>
              <a:rPr lang="de-DE" sz="2400" b="1" dirty="0" smtClean="0">
                <a:latin typeface="Arial Narrow" pitchFamily="34" charset="0"/>
              </a:rPr>
              <a:t>Fazit</a:t>
            </a:r>
            <a:endParaRPr lang="de-DE" sz="2400" b="1" dirty="0">
              <a:latin typeface="Arial Narrow" pitchFamily="34" charset="0"/>
            </a:endParaRPr>
          </a:p>
          <a:p>
            <a:pPr eaLnBrk="1" hangingPunct="1"/>
            <a:endParaRPr lang="de-DE"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pic>
        <p:nvPicPr>
          <p:cNvPr id="5124"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F9B32F95-86FA-49CB-9DBB-6CC02AF7FAF2}" type="slidenum">
              <a:rPr lang="de-DE" sz="1200">
                <a:solidFill>
                  <a:srgbClr val="898989"/>
                </a:solidFill>
                <a:latin typeface="Calibri" pitchFamily="34" charset="0"/>
              </a:rPr>
              <a:pPr eaLnBrk="1" hangingPunct="1"/>
              <a:t>2</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III. 	Möglichkeiten und Grenzen des Methodenimports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3. 	Gestaltungsvorschläge (II):</a:t>
            </a:r>
          </a:p>
          <a:p>
            <a:pPr marL="0" indent="0" eaLnBrk="1" hangingPunct="1"/>
            <a:endParaRPr lang="de-DE" b="1" dirty="0">
              <a:latin typeface="Arial Narrow" pitchFamily="34" charset="0"/>
            </a:endParaRPr>
          </a:p>
          <a:p>
            <a:pPr marL="0" indent="0" eaLnBrk="1" hangingPunct="1"/>
            <a:r>
              <a:rPr lang="de-DE" b="1" dirty="0" smtClean="0">
                <a:latin typeface="Arial Narrow" pitchFamily="34" charset="0"/>
              </a:rPr>
              <a:t>Im Bereich der Instrumente und Verwaltung:</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Verbindliche Anmeldung zu Veranstaltungen, um Anbindung zu verstärken und Engagement zu wecken (gegebenenfalls verbunden mit Sanktionen wie 0 Punkten auf einer Notenübersicht bei Nichterscheinen und Nichtteilnahme an Abschlussprüfung)</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Übersichten mit Fotos für die Dozenten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Bei Veranstaltungen kleiner und mittlerer Größe auch </a:t>
            </a:r>
            <a:r>
              <a:rPr lang="de-DE" b="1" dirty="0" err="1">
                <a:latin typeface="Arial Narrow" pitchFamily="34" charset="0"/>
              </a:rPr>
              <a:t>S</a:t>
            </a:r>
            <a:r>
              <a:rPr lang="de-DE" b="1" dirty="0" err="1" smtClean="0">
                <a:latin typeface="Arial Narrow" pitchFamily="34" charset="0"/>
              </a:rPr>
              <a:t>eating</a:t>
            </a:r>
            <a:r>
              <a:rPr lang="de-DE" b="1" dirty="0" smtClean="0">
                <a:latin typeface="Arial Narrow" pitchFamily="34" charset="0"/>
              </a:rPr>
              <a:t> </a:t>
            </a:r>
            <a:r>
              <a:rPr lang="de-DE" b="1" dirty="0" err="1" smtClean="0">
                <a:latin typeface="Arial Narrow" pitchFamily="34" charset="0"/>
              </a:rPr>
              <a:t>charts</a:t>
            </a:r>
            <a:r>
              <a:rPr lang="de-DE" b="1" dirty="0" smtClean="0">
                <a:latin typeface="Arial Narrow" pitchFamily="34" charset="0"/>
              </a:rPr>
              <a:t> mit festen Sitzplätzen</a:t>
            </a:r>
            <a:endParaRPr lang="de-DE" sz="1400"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20</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12760566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III. 	Möglichkeiten und Grenzen des Methodenimports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3. 	Gestaltungsvorschläge (III):</a:t>
            </a:r>
          </a:p>
          <a:p>
            <a:pPr marL="0" indent="0" eaLnBrk="1" hangingPunct="1"/>
            <a:endParaRPr lang="de-DE" b="1" dirty="0">
              <a:latin typeface="Arial Narrow" pitchFamily="34" charset="0"/>
            </a:endParaRPr>
          </a:p>
          <a:p>
            <a:pPr marL="0" indent="0" eaLnBrk="1" hangingPunct="1"/>
            <a:r>
              <a:rPr lang="de-DE" b="1" dirty="0" smtClean="0">
                <a:latin typeface="Arial Narrow" pitchFamily="34" charset="0"/>
              </a:rPr>
              <a:t>Im Bereich zusätzlicher begleitender Veranstaltungen:</a:t>
            </a:r>
          </a:p>
          <a:p>
            <a:pPr marL="0" indent="0" eaLnBrk="1" hangingPunct="1"/>
            <a:endParaRPr lang="de-DE" b="1" dirty="0">
              <a:latin typeface="Arial Narrow" pitchFamily="34" charset="0"/>
            </a:endParaRPr>
          </a:p>
          <a:p>
            <a:pPr marL="285750" indent="-285750" eaLnBrk="1" hangingPunct="1">
              <a:buFontTx/>
              <a:buChar char="-"/>
            </a:pPr>
            <a:r>
              <a:rPr lang="de-DE" b="1" dirty="0" smtClean="0">
                <a:latin typeface="Arial Narrow" pitchFamily="34" charset="0"/>
              </a:rPr>
              <a:t>Ausbau von „Clinical </a:t>
            </a:r>
            <a:r>
              <a:rPr lang="de-DE" b="1" dirty="0" err="1" smtClean="0">
                <a:latin typeface="Arial Narrow" pitchFamily="34" charset="0"/>
              </a:rPr>
              <a:t>Programs</a:t>
            </a:r>
            <a:r>
              <a:rPr lang="de-DE" b="1" dirty="0" smtClean="0">
                <a:latin typeface="Arial Narrow" pitchFamily="34" charset="0"/>
              </a:rPr>
              <a:t>“, die über die Inhalte der Ausbildungsstationen der Referendarzeit hinausgehen (nach Sachgebieten: Strafverteidigung, Arbeitsrecht, Steuerberatung etc.)</a:t>
            </a:r>
          </a:p>
          <a:p>
            <a:pPr marL="285750" lvl="1" indent="0" eaLnBrk="1" hangingPunct="1"/>
            <a:endParaRPr lang="de-DE" b="1" dirty="0" smtClean="0">
              <a:latin typeface="Arial Narrow" pitchFamily="34" charset="0"/>
            </a:endParaRPr>
          </a:p>
          <a:p>
            <a:pPr marL="285750" lvl="1" indent="0" eaLnBrk="1" hangingPunct="1"/>
            <a:r>
              <a:rPr lang="de-DE" b="1" dirty="0" smtClean="0">
                <a:latin typeface="Arial Narrow" pitchFamily="34" charset="0"/>
              </a:rPr>
              <a:t>Dabei strukturierte Einbeziehung von Praktikern, Exkursionen, </a:t>
            </a:r>
            <a:r>
              <a:rPr lang="de-DE" b="1" dirty="0" err="1" smtClean="0">
                <a:latin typeface="Arial Narrow" pitchFamily="34" charset="0"/>
              </a:rPr>
              <a:t>Moot</a:t>
            </a:r>
            <a:r>
              <a:rPr lang="de-DE" b="1" dirty="0" smtClean="0">
                <a:latin typeface="Arial Narrow" pitchFamily="34" charset="0"/>
              </a:rPr>
              <a:t> Courts</a:t>
            </a:r>
          </a:p>
          <a:p>
            <a:pPr marL="285750" lvl="1" indent="0" eaLnBrk="1" hangingPunct="1"/>
            <a:endParaRPr lang="de-DE" b="1" dirty="0" smtClean="0">
              <a:latin typeface="Arial Narrow" pitchFamily="34" charset="0"/>
            </a:endParaRPr>
          </a:p>
          <a:p>
            <a:pPr marL="285750" indent="-285750" eaLnBrk="1" hangingPunct="1">
              <a:buFontTx/>
              <a:buChar char="-"/>
            </a:pPr>
            <a:r>
              <a:rPr lang="de-DE" b="1" dirty="0" smtClean="0">
                <a:latin typeface="Arial Narrow" pitchFamily="34" charset="0"/>
              </a:rPr>
              <a:t>Weiterer Ausbau des internationalen Programms (vgl. die „Mini </a:t>
            </a:r>
            <a:r>
              <a:rPr lang="de-DE" b="1" dirty="0" err="1" smtClean="0">
                <a:latin typeface="Arial Narrow" pitchFamily="34" charset="0"/>
              </a:rPr>
              <a:t>courses</a:t>
            </a:r>
            <a:r>
              <a:rPr lang="de-DE" b="1" dirty="0" smtClean="0">
                <a:latin typeface="Arial Narrow" pitchFamily="34" charset="0"/>
              </a:rPr>
              <a:t>“)</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Weiterer Ausbau der Veranstaltungen zu den „soft </a:t>
            </a:r>
            <a:r>
              <a:rPr lang="de-DE" b="1" dirty="0" err="1" smtClean="0">
                <a:latin typeface="Arial Narrow" pitchFamily="34" charset="0"/>
              </a:rPr>
              <a:t>skills</a:t>
            </a:r>
            <a:r>
              <a:rPr lang="de-DE" b="1" dirty="0" smtClean="0">
                <a:latin typeface="Arial Narrow" pitchFamily="34" charset="0"/>
              </a:rPr>
              <a:t>“ (Rhetorik etc.)</a:t>
            </a:r>
          </a:p>
          <a:p>
            <a:pPr marL="0" indent="0" eaLnBrk="1" hangingPunct="1"/>
            <a:endParaRPr lang="de-DE"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21</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94959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8"/>
          <p:cNvSpPr txBox="1">
            <a:spLocks noChangeArrowheads="1"/>
          </p:cNvSpPr>
          <p:nvPr/>
        </p:nvSpPr>
        <p:spPr bwMode="auto">
          <a:xfrm>
            <a:off x="457200" y="981075"/>
            <a:ext cx="80756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algn="ctr" eaLnBrk="1" hangingPunct="1"/>
            <a:r>
              <a:rPr lang="de-DE" sz="2400" b="1" dirty="0" smtClean="0">
                <a:latin typeface="Arial Narrow" pitchFamily="34" charset="0"/>
              </a:rPr>
              <a:t>IV.</a:t>
            </a:r>
            <a:r>
              <a:rPr lang="de-DE" sz="2400" b="1" dirty="0">
                <a:latin typeface="Arial Narrow" pitchFamily="34" charset="0"/>
              </a:rPr>
              <a:t>	</a:t>
            </a:r>
            <a:r>
              <a:rPr lang="de-DE" sz="2400" b="1" dirty="0" smtClean="0">
                <a:latin typeface="Arial Narrow" pitchFamily="34" charset="0"/>
              </a:rPr>
              <a:t>Fazit</a:t>
            </a:r>
            <a:endParaRPr lang="de-DE" sz="2400" b="1" dirty="0">
              <a:latin typeface="Arial Narrow" pitchFamily="34" charset="0"/>
            </a:endParaRPr>
          </a:p>
          <a:p>
            <a:pPr eaLnBrk="1" hangingPunct="1"/>
            <a:endParaRPr lang="de-DE"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pic>
        <p:nvPicPr>
          <p:cNvPr id="614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402807F5-87BB-4E33-BD49-A45EA9332D4F}" type="slidenum">
              <a:rPr lang="de-DE" sz="1200">
                <a:solidFill>
                  <a:srgbClr val="898989"/>
                </a:solidFill>
                <a:latin typeface="Calibri" pitchFamily="34" charset="0"/>
              </a:rPr>
              <a:pPr eaLnBrk="1" hangingPunct="1"/>
              <a:t>22</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p>
          <a:p>
            <a:pPr eaLnBrk="1" hangingPunct="1"/>
            <a:r>
              <a:rPr lang="de-DE" sz="1200" dirty="0" smtClean="0">
                <a:solidFill>
                  <a:srgbClr val="898989"/>
                </a:solidFill>
                <a:latin typeface="Calibri" pitchFamily="34" charset="0"/>
              </a:rPr>
              <a:t>3. 5. 2012		Prof. Dr. Hanno Kube, LL.M.</a:t>
            </a:r>
            <a:endParaRPr lang="de-DE" sz="1200" dirty="0">
              <a:solidFill>
                <a:srgbClr val="898989"/>
              </a:solidFill>
              <a:latin typeface="Calibri" pitchFamily="34" charset="0"/>
            </a:endParaRP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1821626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de-DE" sz="2000" b="1" dirty="0" smtClean="0">
                <a:latin typeface="Arial Narrow" pitchFamily="34" charset="0"/>
              </a:rPr>
              <a:t>IV. 	Fazit</a:t>
            </a:r>
          </a:p>
          <a:p>
            <a:pPr marL="0" indent="0" eaLnBrk="1" hangingPunct="1"/>
            <a:endParaRPr lang="de-DE" sz="2000" b="1" dirty="0" smtClean="0">
              <a:latin typeface="Arial Narrow" pitchFamily="34" charset="0"/>
            </a:endParaRPr>
          </a:p>
          <a:p>
            <a:pPr marL="0" indent="0" eaLnBrk="1" hangingPunct="1"/>
            <a:endParaRPr lang="de-DE" sz="2000" b="1" dirty="0">
              <a:latin typeface="Arial Narrow" pitchFamily="34" charset="0"/>
            </a:endParaRPr>
          </a:p>
          <a:p>
            <a:pPr marL="285750" indent="-285750" eaLnBrk="1" hangingPunct="1">
              <a:buFontTx/>
              <a:buChar char="-"/>
            </a:pPr>
            <a:r>
              <a:rPr lang="de-DE" b="1" dirty="0" smtClean="0">
                <a:latin typeface="Arial Narrow" pitchFamily="34" charset="0"/>
              </a:rPr>
              <a:t>Die Ausgangsbedingungen am FB 03 der Universität Mainz und an der Cornell Law School sind denkbar unterschiedlich.</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Es lassen sich aber durchaus Ansätze für einen Methodenimport erkennen, der dazu beiträgt, die Studierenden (auch in der größeren Gruppe) stärker zu aktivieren und zu involvieren und inhaltlich auf die Berufswelt vorzubereiten.</a:t>
            </a:r>
          </a:p>
          <a:p>
            <a:pPr marL="285750" indent="-285750" eaLnBrk="1" hangingPunct="1">
              <a:buFontTx/>
              <a:buChar char="-"/>
            </a:pPr>
            <a:endParaRPr lang="de-DE" b="1" dirty="0">
              <a:latin typeface="Arial Narrow" pitchFamily="34" charset="0"/>
            </a:endParaRPr>
          </a:p>
          <a:p>
            <a:pPr marL="285750" indent="-285750" eaLnBrk="1" hangingPunct="1">
              <a:buFontTx/>
              <a:buChar char="-"/>
            </a:pPr>
            <a:r>
              <a:rPr lang="de-DE" b="1" dirty="0" smtClean="0">
                <a:latin typeface="Arial Narrow" pitchFamily="34" charset="0"/>
              </a:rPr>
              <a:t>Inwieweit sich die Gestaltungsvorschläge auf andere Disziplinen übertragen lassen, muss aus der Perspektive der jeweiligen Disziplin beurteilt werden.</a:t>
            </a:r>
            <a:br>
              <a:rPr lang="de-DE" b="1" dirty="0" smtClean="0">
                <a:latin typeface="Arial Narrow" pitchFamily="34" charset="0"/>
              </a:rPr>
            </a:br>
            <a:r>
              <a:rPr lang="de-DE" b="1" dirty="0" smtClean="0">
                <a:latin typeface="Arial Narrow" pitchFamily="34" charset="0"/>
              </a:rPr>
              <a:t/>
            </a:r>
            <a:br>
              <a:rPr lang="de-DE" b="1" dirty="0" smtClean="0">
                <a:latin typeface="Arial Narrow" pitchFamily="34" charset="0"/>
              </a:rPr>
            </a:br>
            <a:r>
              <a:rPr lang="de-DE" b="1" dirty="0" smtClean="0">
                <a:latin typeface="Arial Narrow" pitchFamily="34" charset="0"/>
              </a:rPr>
              <a:t>Das Gutenberg Lehrkolleg erscheint mir hierzu eine ideale Plattform zu sein.</a:t>
            </a:r>
          </a:p>
          <a:p>
            <a:pPr marL="0" indent="0" eaLnBrk="1" hangingPunct="1"/>
            <a:endParaRPr lang="de-DE" b="1" dirty="0">
              <a:latin typeface="Arial Narrow" pitchFamily="34" charset="0"/>
            </a:endParaRP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23</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883453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8"/>
          <p:cNvSpPr txBox="1">
            <a:spLocks noChangeArrowheads="1"/>
          </p:cNvSpPr>
          <p:nvPr/>
        </p:nvSpPr>
        <p:spPr bwMode="auto">
          <a:xfrm>
            <a:off x="457200" y="981075"/>
            <a:ext cx="80756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algn="ctr" eaLnBrk="1" hangingPunct="1"/>
            <a:r>
              <a:rPr lang="de-DE" sz="2400" b="1" dirty="0">
                <a:latin typeface="Arial Narrow" pitchFamily="34" charset="0"/>
              </a:rPr>
              <a:t>I.	</a:t>
            </a:r>
            <a:r>
              <a:rPr lang="de-DE" sz="2400" b="1" dirty="0" smtClean="0">
                <a:latin typeface="Arial Narrow" pitchFamily="34" charset="0"/>
              </a:rPr>
              <a:t>Rahmenbedingungen des Aufenthalts</a:t>
            </a:r>
            <a:endParaRPr lang="de-DE" sz="2400" b="1" dirty="0">
              <a:latin typeface="Arial Narrow" pitchFamily="34" charset="0"/>
            </a:endParaRPr>
          </a:p>
          <a:p>
            <a:pPr eaLnBrk="1" hangingPunct="1"/>
            <a:endParaRPr lang="de-DE"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sp>
        <p:nvSpPr>
          <p:cNvPr id="6149"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402807F5-87BB-4E33-BD49-A45EA9332D4F}" type="slidenum">
              <a:rPr lang="de-DE" sz="1200">
                <a:solidFill>
                  <a:srgbClr val="898989"/>
                </a:solidFill>
                <a:latin typeface="Calibri" pitchFamily="34" charset="0"/>
              </a:rPr>
              <a:pPr eaLnBrk="1" hangingPunct="1"/>
              <a:t>3</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p>
          <a:p>
            <a:pPr eaLnBrk="1" hangingPunct="1"/>
            <a:r>
              <a:rPr lang="de-DE" sz="1200" dirty="0" smtClean="0">
                <a:solidFill>
                  <a:srgbClr val="898989"/>
                </a:solidFill>
                <a:latin typeface="Calibri" pitchFamily="34" charset="0"/>
              </a:rPr>
              <a:t>3. 5. 2012		Prof. Dr. Hanno Kube, LL.M.</a:t>
            </a:r>
            <a:endParaRPr lang="de-DE" sz="1200" dirty="0">
              <a:solidFill>
                <a:srgbClr val="898989"/>
              </a:solidFill>
              <a:latin typeface="Calibri" pitchFamily="34" charset="0"/>
            </a:endParaRP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romanUcPeriod"/>
            </a:pPr>
            <a:r>
              <a:rPr lang="de-DE" sz="2000" b="1" dirty="0" smtClean="0">
                <a:latin typeface="Arial Narrow" pitchFamily="34" charset="0"/>
              </a:rPr>
              <a:t>Rahmenbedingungen des Aufenthalts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1. Universität:</a:t>
            </a:r>
          </a:p>
          <a:p>
            <a:pPr eaLnBrk="1" hangingPunct="1">
              <a:buFontTx/>
              <a:buChar char="-"/>
            </a:pPr>
            <a:endParaRPr lang="de-DE" b="1" dirty="0">
              <a:latin typeface="Arial Narrow" pitchFamily="34" charset="0"/>
            </a:endParaRPr>
          </a:p>
          <a:p>
            <a:pPr eaLnBrk="1" hangingPunct="1">
              <a:buFontTx/>
              <a:buChar char="-"/>
            </a:pPr>
            <a:r>
              <a:rPr lang="de-DE" b="1" dirty="0" smtClean="0">
                <a:latin typeface="Arial Narrow" pitchFamily="34" charset="0"/>
              </a:rPr>
              <a:t>Lehraufenthalt an der Law School der Cornell University vom 13. März 2012 bis 15. April 2012</a:t>
            </a:r>
          </a:p>
          <a:p>
            <a:pPr eaLnBrk="1" hangingPunct="1">
              <a:buFontTx/>
              <a:buChar char="-"/>
            </a:pPr>
            <a:r>
              <a:rPr lang="de-DE" b="1" dirty="0" smtClean="0">
                <a:latin typeface="Arial Narrow" pitchFamily="34" charset="0"/>
              </a:rPr>
              <a:t>Cornell University: 20.000 Studierende, die größte der Ivy League-Universitäten</a:t>
            </a:r>
          </a:p>
          <a:p>
            <a:pPr eaLnBrk="1" hangingPunct="1">
              <a:buFontTx/>
              <a:buChar char="-"/>
            </a:pPr>
            <a:r>
              <a:rPr lang="de-DE" b="1" dirty="0" smtClean="0">
                <a:latin typeface="Arial Narrow" pitchFamily="34" charset="0"/>
              </a:rPr>
              <a:t>Gelegen in </a:t>
            </a:r>
            <a:r>
              <a:rPr lang="de-DE" b="1" dirty="0" err="1" smtClean="0">
                <a:latin typeface="Arial Narrow" pitchFamily="34" charset="0"/>
              </a:rPr>
              <a:t>Ithaca</a:t>
            </a:r>
            <a:r>
              <a:rPr lang="de-DE" b="1" dirty="0" smtClean="0">
                <a:latin typeface="Arial Narrow" pitchFamily="34" charset="0"/>
              </a:rPr>
              <a:t>, </a:t>
            </a:r>
            <a:r>
              <a:rPr lang="de-DE" b="1" dirty="0" err="1" smtClean="0">
                <a:latin typeface="Arial Narrow" pitchFamily="34" charset="0"/>
              </a:rPr>
              <a:t>upstate</a:t>
            </a:r>
            <a:r>
              <a:rPr lang="de-DE" b="1" dirty="0" smtClean="0">
                <a:latin typeface="Arial Narrow" pitchFamily="34" charset="0"/>
              </a:rPr>
              <a:t> New York (+ New York City + Doha/</a:t>
            </a:r>
            <a:r>
              <a:rPr lang="de-DE" b="1" dirty="0" err="1" smtClean="0">
                <a:latin typeface="Arial Narrow" pitchFamily="34" charset="0"/>
              </a:rPr>
              <a:t>Qatar</a:t>
            </a:r>
            <a:r>
              <a:rPr lang="de-DE" b="1" dirty="0" smtClean="0">
                <a:latin typeface="Arial Narrow" pitchFamily="34" charset="0"/>
              </a:rPr>
              <a:t>)</a:t>
            </a:r>
          </a:p>
          <a:p>
            <a:pPr eaLnBrk="1" hangingPunct="1">
              <a:buFontTx/>
              <a:buChar char="-"/>
            </a:pPr>
            <a:endParaRPr lang="de-DE" b="1" dirty="0" smtClean="0">
              <a:latin typeface="Arial Narrow" pitchFamily="34" charset="0"/>
            </a:endParaRPr>
          </a:p>
          <a:p>
            <a:pPr eaLnBrk="1" hangingPunct="1">
              <a:buFontTx/>
              <a:buChar char="-"/>
            </a:pPr>
            <a:r>
              <a:rPr lang="de-DE" b="1" dirty="0" smtClean="0">
                <a:latin typeface="Arial Narrow" pitchFamily="34" charset="0"/>
              </a:rPr>
              <a:t>Law School: 600 Graduate </a:t>
            </a:r>
            <a:r>
              <a:rPr lang="de-DE" b="1" dirty="0" err="1" smtClean="0">
                <a:latin typeface="Arial Narrow" pitchFamily="34" charset="0"/>
              </a:rPr>
              <a:t>Students</a:t>
            </a:r>
            <a:r>
              <a:rPr lang="de-DE" b="1" dirty="0" smtClean="0">
                <a:latin typeface="Arial Narrow" pitchFamily="34" charset="0"/>
              </a:rPr>
              <a:t> (J.D.; 3 Jahre) + 60 International LL.M. </a:t>
            </a:r>
            <a:r>
              <a:rPr lang="de-DE" b="1" dirty="0" err="1" smtClean="0">
                <a:latin typeface="Arial Narrow" pitchFamily="34" charset="0"/>
              </a:rPr>
              <a:t>Students</a:t>
            </a:r>
            <a:r>
              <a:rPr lang="de-DE" b="1" dirty="0" smtClean="0">
                <a:latin typeface="Arial Narrow" pitchFamily="34" charset="0"/>
              </a:rPr>
              <a:t> + ca. 15 S.J.D. </a:t>
            </a:r>
            <a:r>
              <a:rPr lang="de-DE" b="1" dirty="0" err="1" smtClean="0">
                <a:latin typeface="Arial Narrow" pitchFamily="34" charset="0"/>
              </a:rPr>
              <a:t>Students</a:t>
            </a:r>
            <a:r>
              <a:rPr lang="de-DE" b="1" dirty="0" smtClean="0">
                <a:latin typeface="Arial Narrow" pitchFamily="34" charset="0"/>
              </a:rPr>
              <a:t> (~ </a:t>
            </a:r>
            <a:r>
              <a:rPr lang="de-DE" b="1" dirty="0" err="1" smtClean="0">
                <a:latin typeface="Arial Narrow" pitchFamily="34" charset="0"/>
              </a:rPr>
              <a:t>Ph.D</a:t>
            </a:r>
            <a:r>
              <a:rPr lang="de-DE" b="1" dirty="0" smtClean="0">
                <a:latin typeface="Arial Narrow" pitchFamily="34" charset="0"/>
              </a:rPr>
              <a:t>.)</a:t>
            </a:r>
          </a:p>
          <a:p>
            <a:pPr eaLnBrk="1" hangingPunct="1">
              <a:buFontTx/>
              <a:buChar char="-"/>
            </a:pPr>
            <a:r>
              <a:rPr lang="de-DE" b="1" dirty="0" err="1" smtClean="0">
                <a:latin typeface="Arial Narrow" pitchFamily="34" charset="0"/>
              </a:rPr>
              <a:t>Tuition</a:t>
            </a:r>
            <a:r>
              <a:rPr lang="de-DE" b="1" dirty="0" smtClean="0">
                <a:latin typeface="Arial Narrow" pitchFamily="34" charset="0"/>
              </a:rPr>
              <a:t>: rund 50.000 $ / Jahr + Lebenshaltungskosten von ca. 20.000 $ / Jahr</a:t>
            </a:r>
          </a:p>
          <a:p>
            <a:pPr eaLnBrk="1" hangingPunct="1">
              <a:buFontTx/>
              <a:buChar char="-"/>
            </a:pPr>
            <a:r>
              <a:rPr lang="de-DE" b="1" dirty="0" smtClean="0">
                <a:latin typeface="Arial Narrow" pitchFamily="34" charset="0"/>
              </a:rPr>
              <a:t>Rund 6.000 Bewerbungen für die J.D.-Plätze pro Jahr</a:t>
            </a:r>
          </a:p>
          <a:p>
            <a:pPr eaLnBrk="1" hangingPunct="1">
              <a:buFontTx/>
              <a:buChar char="-"/>
            </a:pPr>
            <a:r>
              <a:rPr lang="de-DE" b="1" dirty="0" smtClean="0">
                <a:latin typeface="Arial Narrow" pitchFamily="34" charset="0"/>
              </a:rPr>
              <a:t>Student/</a:t>
            </a:r>
            <a:r>
              <a:rPr lang="de-DE" b="1" dirty="0" err="1" smtClean="0">
                <a:latin typeface="Arial Narrow" pitchFamily="34" charset="0"/>
              </a:rPr>
              <a:t>Faculty</a:t>
            </a:r>
            <a:r>
              <a:rPr lang="de-DE" b="1" dirty="0" smtClean="0">
                <a:latin typeface="Arial Narrow" pitchFamily="34" charset="0"/>
              </a:rPr>
              <a:t>-Ratio an der Law School: 10:1</a:t>
            </a:r>
          </a:p>
          <a:p>
            <a:pPr eaLnBrk="1" hangingPunct="1">
              <a:buFontTx/>
              <a:buChar char="-"/>
            </a:pPr>
            <a:r>
              <a:rPr lang="de-DE" b="1" dirty="0" smtClean="0">
                <a:latin typeface="Arial Narrow" pitchFamily="34" charset="0"/>
              </a:rPr>
              <a:t>Übergang in Beruf: ca. 98 % innerhalb von 9 Monaten nach Abschluss</a:t>
            </a:r>
            <a:endParaRPr lang="de-DE" b="1" dirty="0">
              <a:latin typeface="Arial Narrow" pitchFamily="34" charset="0"/>
            </a:endParaRPr>
          </a:p>
          <a:p>
            <a:pPr eaLnBrk="1" hangingPunct="1"/>
            <a:endParaRPr lang="de-DE" sz="1400" b="1" dirty="0">
              <a:latin typeface="Arial Narrow" pitchFamily="34" charset="0"/>
            </a:endParaRPr>
          </a:p>
        </p:txBody>
      </p:sp>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4</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romanUcPeriod"/>
            </a:pPr>
            <a:r>
              <a:rPr lang="de-DE" sz="2000" b="1" dirty="0" smtClean="0">
                <a:latin typeface="Arial Narrow" pitchFamily="34" charset="0"/>
              </a:rPr>
              <a:t>Rahmenbedingungen des Aufenthalts</a:t>
            </a:r>
          </a:p>
          <a:p>
            <a:pPr marL="0" indent="0" eaLnBrk="1" hangingPunct="1"/>
            <a:endParaRPr lang="de-DE" sz="2000" b="1" dirty="0">
              <a:latin typeface="Arial Narrow" pitchFamily="34" charset="0"/>
            </a:endParaRPr>
          </a:p>
          <a:p>
            <a:pPr marL="0" indent="0" eaLnBrk="1" hangingPunct="1"/>
            <a:r>
              <a:rPr lang="de-DE" b="1" dirty="0" smtClean="0">
                <a:latin typeface="Arial Narrow" pitchFamily="34" charset="0"/>
              </a:rPr>
              <a:t>2. Eigene Einbindung:</a:t>
            </a:r>
          </a:p>
          <a:p>
            <a:pPr marL="0" indent="0" eaLnBrk="1" hangingPunct="1"/>
            <a:endParaRPr lang="de-DE" b="1" dirty="0" smtClean="0">
              <a:latin typeface="Arial Narrow" pitchFamily="34" charset="0"/>
            </a:endParaRPr>
          </a:p>
          <a:p>
            <a:pPr eaLnBrk="1" hangingPunct="1">
              <a:buFontTx/>
              <a:buChar char="-"/>
            </a:pPr>
            <a:r>
              <a:rPr lang="de-DE" b="1" dirty="0" smtClean="0">
                <a:latin typeface="Arial Narrow" pitchFamily="34" charset="0"/>
              </a:rPr>
              <a:t>Aufenthalt als </a:t>
            </a:r>
            <a:r>
              <a:rPr lang="de-DE" b="1" dirty="0" err="1" smtClean="0">
                <a:latin typeface="Arial Narrow" pitchFamily="34" charset="0"/>
              </a:rPr>
              <a:t>Visiting</a:t>
            </a:r>
            <a:r>
              <a:rPr lang="de-DE" b="1" dirty="0" smtClean="0">
                <a:latin typeface="Arial Narrow" pitchFamily="34" charset="0"/>
              </a:rPr>
              <a:t> Professor</a:t>
            </a:r>
          </a:p>
          <a:p>
            <a:pPr eaLnBrk="1" hangingPunct="1">
              <a:buFontTx/>
              <a:buChar char="-"/>
            </a:pPr>
            <a:endParaRPr lang="de-DE" b="1" dirty="0">
              <a:latin typeface="Arial Narrow" pitchFamily="34" charset="0"/>
            </a:endParaRPr>
          </a:p>
          <a:p>
            <a:pPr eaLnBrk="1" hangingPunct="1">
              <a:buFontTx/>
              <a:buChar char="-"/>
            </a:pPr>
            <a:r>
              <a:rPr lang="de-DE" b="1" dirty="0" smtClean="0">
                <a:latin typeface="Arial Narrow" pitchFamily="34" charset="0"/>
              </a:rPr>
              <a:t>Eigene Lehre: Kurs „</a:t>
            </a:r>
            <a:r>
              <a:rPr lang="de-DE" b="1" dirty="0" err="1" smtClean="0">
                <a:latin typeface="Arial Narrow" pitchFamily="34" charset="0"/>
              </a:rPr>
              <a:t>Comparative</a:t>
            </a:r>
            <a:r>
              <a:rPr lang="de-DE" b="1" dirty="0" smtClean="0">
                <a:latin typeface="Arial Narrow" pitchFamily="34" charset="0"/>
              </a:rPr>
              <a:t> Constitutional Law“, 8 Veranstaltungen à 90 min.</a:t>
            </a:r>
          </a:p>
          <a:p>
            <a:pPr eaLnBrk="1" hangingPunct="1">
              <a:buFontTx/>
              <a:buChar char="-"/>
            </a:pPr>
            <a:endParaRPr lang="de-DE" b="1" dirty="0" smtClean="0">
              <a:latin typeface="Arial Narrow" pitchFamily="34" charset="0"/>
            </a:endParaRPr>
          </a:p>
          <a:p>
            <a:pPr eaLnBrk="1" hangingPunct="1">
              <a:buFontTx/>
              <a:buChar char="-"/>
            </a:pPr>
            <a:r>
              <a:rPr lang="de-DE" b="1" dirty="0" smtClean="0">
                <a:latin typeface="Arial Narrow" pitchFamily="34" charset="0"/>
              </a:rPr>
              <a:t>Vortrag „The EU Financial </a:t>
            </a:r>
            <a:r>
              <a:rPr lang="de-DE" b="1" dirty="0" err="1" smtClean="0">
                <a:latin typeface="Arial Narrow" pitchFamily="34" charset="0"/>
              </a:rPr>
              <a:t>Crisis</a:t>
            </a:r>
            <a:r>
              <a:rPr lang="de-DE" b="1" dirty="0" smtClean="0">
                <a:latin typeface="Arial Narrow" pitchFamily="34" charset="0"/>
              </a:rPr>
              <a:t> – European Law </a:t>
            </a:r>
            <a:r>
              <a:rPr lang="de-DE" b="1" dirty="0" err="1" smtClean="0">
                <a:latin typeface="Arial Narrow" pitchFamily="34" charset="0"/>
              </a:rPr>
              <a:t>and</a:t>
            </a:r>
            <a:r>
              <a:rPr lang="de-DE" b="1" dirty="0" smtClean="0">
                <a:latin typeface="Arial Narrow" pitchFamily="34" charset="0"/>
              </a:rPr>
              <a:t> Constitutional Law </a:t>
            </a:r>
            <a:r>
              <a:rPr lang="de-DE" b="1" dirty="0" err="1" smtClean="0">
                <a:latin typeface="Arial Narrow" pitchFamily="34" charset="0"/>
              </a:rPr>
              <a:t>Implications</a:t>
            </a:r>
            <a:r>
              <a:rPr lang="de-DE" b="1" dirty="0" smtClean="0">
                <a:latin typeface="Arial Narrow" pitchFamily="34" charset="0"/>
              </a:rPr>
              <a:t>“ </a:t>
            </a:r>
          </a:p>
          <a:p>
            <a:pPr eaLnBrk="1" hangingPunct="1">
              <a:buFontTx/>
              <a:buChar char="-"/>
            </a:pPr>
            <a:endParaRPr lang="de-DE" b="1" dirty="0" smtClean="0">
              <a:latin typeface="Arial Narrow" pitchFamily="34" charset="0"/>
            </a:endParaRPr>
          </a:p>
          <a:p>
            <a:pPr eaLnBrk="1" hangingPunct="1">
              <a:buFontTx/>
              <a:buChar char="-"/>
            </a:pPr>
            <a:r>
              <a:rPr lang="de-DE" b="1" dirty="0" smtClean="0">
                <a:latin typeface="Arial Narrow" pitchFamily="34" charset="0"/>
              </a:rPr>
              <a:t>Teilnahme an Lehr- und Seminarveranstaltungen von Kolleginnen und Kollegen</a:t>
            </a:r>
          </a:p>
          <a:p>
            <a:pPr eaLnBrk="1" hangingPunct="1">
              <a:buFontTx/>
              <a:buChar char="-"/>
            </a:pPr>
            <a:endParaRPr lang="de-DE" b="1" dirty="0">
              <a:latin typeface="Arial Narrow" pitchFamily="34" charset="0"/>
            </a:endParaRPr>
          </a:p>
          <a:p>
            <a:pPr eaLnBrk="1" hangingPunct="1">
              <a:buFontTx/>
              <a:buChar char="-"/>
            </a:pPr>
            <a:r>
              <a:rPr lang="de-DE" b="1" dirty="0" smtClean="0">
                <a:latin typeface="Arial Narrow" pitchFamily="34" charset="0"/>
              </a:rPr>
              <a:t>Zahlreiche Gespräche, u.a. über die Lehrmethodik </a:t>
            </a:r>
          </a:p>
          <a:p>
            <a:pPr eaLnBrk="1" hangingPunct="1">
              <a:buFontTx/>
              <a:buChar char="-"/>
            </a:pPr>
            <a:endParaRPr lang="de-DE" b="1" dirty="0">
              <a:latin typeface="Arial Narrow" pitchFamily="34" charset="0"/>
            </a:endParaRPr>
          </a:p>
          <a:p>
            <a:pPr eaLnBrk="1" hangingPunct="1"/>
            <a:endParaRPr lang="de-DE" sz="1400" b="1" dirty="0">
              <a:latin typeface="Arial Narrow" pitchFamily="34" charset="0"/>
            </a:endParaRPr>
          </a:p>
        </p:txBody>
      </p:sp>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5</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6" name="Gruppieren 5"/>
          <p:cNvGrpSpPr/>
          <p:nvPr/>
        </p:nvGrpSpPr>
        <p:grpSpPr>
          <a:xfrm>
            <a:off x="6672586" y="5292725"/>
            <a:ext cx="2493639" cy="1587500"/>
            <a:chOff x="6672586" y="5292725"/>
            <a:chExt cx="2493639" cy="1587500"/>
          </a:xfrm>
        </p:grpSpPr>
        <p:pic>
          <p:nvPicPr>
            <p:cNvPr id="7"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2145259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romanUcPeriod"/>
            </a:pPr>
            <a:r>
              <a:rPr lang="de-DE" sz="2000" b="1" dirty="0" smtClean="0">
                <a:latin typeface="Arial Narrow" pitchFamily="34" charset="0"/>
              </a:rPr>
              <a:t>Rahmenbedingungen des Aufenthalts</a:t>
            </a:r>
          </a:p>
          <a:p>
            <a:pPr marL="0" indent="0" eaLnBrk="1" hangingPunct="1"/>
            <a:endParaRPr lang="de-DE" sz="2000" b="1" dirty="0">
              <a:latin typeface="Arial Narrow" pitchFamily="34" charset="0"/>
            </a:endParaRPr>
          </a:p>
          <a:p>
            <a:pPr marL="0" indent="0"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sz="1400" b="1" dirty="0">
              <a:latin typeface="Arial Narrow" pitchFamily="34" charset="0"/>
            </a:endParaRPr>
          </a:p>
          <a:p>
            <a:pPr eaLnBrk="1" hangingPunct="1"/>
            <a:r>
              <a:rPr lang="de-DE" sz="1600" b="1" dirty="0">
                <a:latin typeface="Arial Narrow" pitchFamily="34" charset="0"/>
              </a:rPr>
              <a:t>	</a:t>
            </a:r>
          </a:p>
        </p:txBody>
      </p:sp>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6</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pic>
        <p:nvPicPr>
          <p:cNvPr id="1030" name="Picture 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2" y="2276873"/>
            <a:ext cx="3611312" cy="226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1700808"/>
            <a:ext cx="3141969" cy="215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6672586" y="5292725"/>
            <a:ext cx="2493639" cy="1587500"/>
            <a:chOff x="6672586" y="5292725"/>
            <a:chExt cx="2493639" cy="1587500"/>
          </a:xfrm>
        </p:grpSpPr>
        <p:pic>
          <p:nvPicPr>
            <p:cNvPr id="9" name="Bild 23" descr="JGU-Logo_farbe.wm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pic>
        <p:nvPicPr>
          <p:cNvPr id="1026" name="Picture 2"/>
          <p:cNvPicPr preferRelativeResize="0">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19672" y="4171801"/>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03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romanUcPeriod"/>
            </a:pPr>
            <a:r>
              <a:rPr lang="de-DE" sz="2000" b="1" dirty="0" smtClean="0">
                <a:latin typeface="Arial Narrow" pitchFamily="34" charset="0"/>
              </a:rPr>
              <a:t>Rahmenbedingungen des Aufenthalts</a:t>
            </a:r>
          </a:p>
          <a:p>
            <a:pPr marL="0" indent="0" eaLnBrk="1" hangingPunct="1"/>
            <a:endParaRPr lang="de-DE" sz="2000" b="1" dirty="0">
              <a:latin typeface="Arial Narrow" pitchFamily="34" charset="0"/>
            </a:endParaRPr>
          </a:p>
          <a:p>
            <a:pPr marL="0" indent="0"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sz="1400" b="1" dirty="0">
              <a:latin typeface="Arial Narrow" pitchFamily="34" charset="0"/>
            </a:endParaRPr>
          </a:p>
          <a:p>
            <a:pPr eaLnBrk="1" hangingPunct="1"/>
            <a:r>
              <a:rPr lang="de-DE" sz="1600" b="1" dirty="0">
                <a:latin typeface="Arial Narrow" pitchFamily="34" charset="0"/>
              </a:rPr>
              <a:t>	</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7</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pic>
        <p:nvPicPr>
          <p:cNvPr id="2053" name="Picture 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52" y="2309685"/>
            <a:ext cx="3929063" cy="261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27" y="2309685"/>
            <a:ext cx="3700463"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p:cNvGrpSpPr/>
          <p:nvPr/>
        </p:nvGrpSpPr>
        <p:grpSpPr>
          <a:xfrm>
            <a:off x="6672586" y="5292725"/>
            <a:ext cx="2493639" cy="1587500"/>
            <a:chOff x="6672586" y="5292725"/>
            <a:chExt cx="2493639" cy="1587500"/>
          </a:xfrm>
        </p:grpSpPr>
        <p:pic>
          <p:nvPicPr>
            <p:cNvPr id="9"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146326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feld 8"/>
          <p:cNvSpPr txBox="1">
            <a:spLocks noChangeArrowheads="1"/>
          </p:cNvSpPr>
          <p:nvPr/>
        </p:nvSpPr>
        <p:spPr bwMode="auto">
          <a:xfrm>
            <a:off x="457200" y="981075"/>
            <a:ext cx="80756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82563" eaLnBrk="0" hangingPunct="0">
              <a:defRPr>
                <a:solidFill>
                  <a:schemeClr val="tx1"/>
                </a:solidFill>
                <a:latin typeface="Arial" charset="0"/>
                <a:cs typeface="Arial" charset="0"/>
              </a:defRPr>
            </a:lvl1pPr>
            <a:lvl2pPr marL="742950" indent="-285750" defTabSz="182563" eaLnBrk="0" hangingPunct="0">
              <a:defRPr>
                <a:solidFill>
                  <a:schemeClr val="tx1"/>
                </a:solidFill>
                <a:latin typeface="Arial" charset="0"/>
                <a:cs typeface="Arial" charset="0"/>
              </a:defRPr>
            </a:lvl2pPr>
            <a:lvl3pPr marL="1143000" indent="-228600" defTabSz="182563" eaLnBrk="0" hangingPunct="0">
              <a:defRPr>
                <a:solidFill>
                  <a:schemeClr val="tx1"/>
                </a:solidFill>
                <a:latin typeface="Arial" charset="0"/>
                <a:cs typeface="Arial" charset="0"/>
              </a:defRPr>
            </a:lvl3pPr>
            <a:lvl4pPr marL="1600200" indent="-228600" defTabSz="182563" eaLnBrk="0" hangingPunct="0">
              <a:defRPr>
                <a:solidFill>
                  <a:schemeClr val="tx1"/>
                </a:solidFill>
                <a:latin typeface="Arial" charset="0"/>
                <a:cs typeface="Arial" charset="0"/>
              </a:defRPr>
            </a:lvl4pPr>
            <a:lvl5pPr marL="2057400" indent="-228600" defTabSz="182563" eaLnBrk="0" hangingPunct="0">
              <a:defRPr>
                <a:solidFill>
                  <a:schemeClr val="tx1"/>
                </a:solidFill>
                <a:latin typeface="Arial" charset="0"/>
                <a:cs typeface="Arial" charset="0"/>
              </a:defRPr>
            </a:lvl5pPr>
            <a:lvl6pPr marL="2514600" indent="-228600" defTabSz="182563" eaLnBrk="0" fontAlgn="base" hangingPunct="0">
              <a:spcBef>
                <a:spcPct val="0"/>
              </a:spcBef>
              <a:spcAft>
                <a:spcPct val="0"/>
              </a:spcAft>
              <a:defRPr>
                <a:solidFill>
                  <a:schemeClr val="tx1"/>
                </a:solidFill>
                <a:latin typeface="Arial" charset="0"/>
                <a:cs typeface="Arial" charset="0"/>
              </a:defRPr>
            </a:lvl6pPr>
            <a:lvl7pPr marL="2971800" indent="-228600" defTabSz="182563" eaLnBrk="0" fontAlgn="base" hangingPunct="0">
              <a:spcBef>
                <a:spcPct val="0"/>
              </a:spcBef>
              <a:spcAft>
                <a:spcPct val="0"/>
              </a:spcAft>
              <a:defRPr>
                <a:solidFill>
                  <a:schemeClr val="tx1"/>
                </a:solidFill>
                <a:latin typeface="Arial" charset="0"/>
                <a:cs typeface="Arial" charset="0"/>
              </a:defRPr>
            </a:lvl7pPr>
            <a:lvl8pPr marL="3429000" indent="-228600" defTabSz="182563" eaLnBrk="0" fontAlgn="base" hangingPunct="0">
              <a:spcBef>
                <a:spcPct val="0"/>
              </a:spcBef>
              <a:spcAft>
                <a:spcPct val="0"/>
              </a:spcAft>
              <a:defRPr>
                <a:solidFill>
                  <a:schemeClr val="tx1"/>
                </a:solidFill>
                <a:latin typeface="Arial" charset="0"/>
                <a:cs typeface="Arial" charset="0"/>
              </a:defRPr>
            </a:lvl8pPr>
            <a:lvl9pPr marL="3886200" indent="-228600" defTabSz="182563"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romanUcPeriod"/>
            </a:pPr>
            <a:r>
              <a:rPr lang="de-DE" sz="2000" b="1" dirty="0" smtClean="0">
                <a:latin typeface="Arial Narrow" pitchFamily="34" charset="0"/>
              </a:rPr>
              <a:t>Rahmenbedingungen des Aufenthalts</a:t>
            </a:r>
          </a:p>
          <a:p>
            <a:pPr marL="0" indent="0" eaLnBrk="1" hangingPunct="1"/>
            <a:endParaRPr lang="de-DE" sz="2000" b="1" dirty="0">
              <a:latin typeface="Arial Narrow" pitchFamily="34" charset="0"/>
            </a:endParaRPr>
          </a:p>
          <a:p>
            <a:pPr marL="0" indent="0"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sz="1400" b="1" dirty="0">
              <a:latin typeface="Arial Narrow" pitchFamily="34" charset="0"/>
            </a:endParaRPr>
          </a:p>
          <a:p>
            <a:pPr eaLnBrk="1" hangingPunct="1"/>
            <a:r>
              <a:rPr lang="de-DE" sz="1600" b="1" dirty="0">
                <a:latin typeface="Arial Narrow" pitchFamily="34" charset="0"/>
              </a:rPr>
              <a:t>	</a:t>
            </a:r>
          </a:p>
        </p:txBody>
      </p:sp>
      <p:pic>
        <p:nvPicPr>
          <p:cNvPr id="7172"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2378D941-978E-419F-9019-951BBFC23F81}" type="slidenum">
              <a:rPr lang="de-DE" sz="1200">
                <a:solidFill>
                  <a:srgbClr val="898989"/>
                </a:solidFill>
                <a:latin typeface="Calibri" pitchFamily="34" charset="0"/>
              </a:rPr>
              <a:pPr eaLnBrk="1" hangingPunct="1"/>
              <a:t>8</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endParaRPr lang="de-DE" sz="1200" dirty="0">
              <a:solidFill>
                <a:srgbClr val="898989"/>
              </a:solidFill>
              <a:latin typeface="Calibri" pitchFamily="34" charset="0"/>
            </a:endParaRPr>
          </a:p>
          <a:p>
            <a:pPr eaLnBrk="1" hangingPunct="1"/>
            <a:r>
              <a:rPr lang="de-DE" sz="1200" dirty="0" smtClean="0">
                <a:solidFill>
                  <a:srgbClr val="898989"/>
                </a:solidFill>
                <a:latin typeface="Calibri" pitchFamily="34" charset="0"/>
              </a:rPr>
              <a:t>3</a:t>
            </a:r>
            <a:r>
              <a:rPr lang="de-DE" sz="1200" dirty="0">
                <a:solidFill>
                  <a:srgbClr val="898989"/>
                </a:solidFill>
                <a:latin typeface="Calibri" pitchFamily="34" charset="0"/>
              </a:rPr>
              <a:t>. </a:t>
            </a:r>
            <a:r>
              <a:rPr lang="de-DE" sz="1200" dirty="0" smtClean="0">
                <a:solidFill>
                  <a:srgbClr val="898989"/>
                </a:solidFill>
                <a:latin typeface="Calibri" pitchFamily="34" charset="0"/>
              </a:rPr>
              <a:t>5. 2012</a:t>
            </a:r>
            <a:r>
              <a:rPr lang="de-DE" sz="1200" dirty="0">
                <a:solidFill>
                  <a:srgbClr val="898989"/>
                </a:solidFill>
                <a:latin typeface="Calibri" pitchFamily="34" charset="0"/>
              </a:rPr>
              <a:t>		Prof. Dr. Hanno Kube, LL.M.</a:t>
            </a: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628800"/>
            <a:ext cx="5462016" cy="409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89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feld 8"/>
          <p:cNvSpPr txBox="1">
            <a:spLocks noChangeArrowheads="1"/>
          </p:cNvSpPr>
          <p:nvPr/>
        </p:nvSpPr>
        <p:spPr bwMode="auto">
          <a:xfrm>
            <a:off x="457200" y="981075"/>
            <a:ext cx="80756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endParaRPr lang="de-DE" b="1" dirty="0">
              <a:latin typeface="Arial Narrow" pitchFamily="34" charset="0"/>
            </a:endParaRPr>
          </a:p>
          <a:p>
            <a:pPr eaLnBrk="1" hangingPunct="1"/>
            <a:endParaRPr lang="de-DE" b="1"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eaLnBrk="1" hangingPunct="1"/>
            <a:endParaRPr lang="de-DE" dirty="0">
              <a:latin typeface="Arial Narrow" pitchFamily="34" charset="0"/>
            </a:endParaRPr>
          </a:p>
          <a:p>
            <a:pPr algn="ctr" eaLnBrk="1" hangingPunct="1"/>
            <a:r>
              <a:rPr lang="de-DE" sz="2400" b="1" dirty="0" smtClean="0">
                <a:latin typeface="Arial Narrow" pitchFamily="34" charset="0"/>
              </a:rPr>
              <a:t>II.</a:t>
            </a:r>
            <a:r>
              <a:rPr lang="de-DE" sz="2400" b="1" dirty="0">
                <a:latin typeface="Arial Narrow" pitchFamily="34" charset="0"/>
              </a:rPr>
              <a:t>	</a:t>
            </a:r>
            <a:r>
              <a:rPr lang="de-DE" sz="2400" b="1" dirty="0" smtClean="0">
                <a:latin typeface="Arial Narrow" pitchFamily="34" charset="0"/>
              </a:rPr>
              <a:t>Beobachtungen</a:t>
            </a:r>
            <a:endParaRPr lang="de-DE" sz="2400" b="1" dirty="0">
              <a:latin typeface="Arial Narrow" pitchFamily="34" charset="0"/>
            </a:endParaRPr>
          </a:p>
          <a:p>
            <a:pPr eaLnBrk="1" hangingPunct="1"/>
            <a:endParaRPr lang="de-DE" b="1" dirty="0">
              <a:latin typeface="Arial Narrow" pitchFamily="34" charset="0"/>
            </a:endParaRPr>
          </a:p>
        </p:txBody>
      </p:sp>
      <p:sp>
        <p:nvSpPr>
          <p:cNvPr id="14" name="Rechteck 13"/>
          <p:cNvSpPr/>
          <p:nvPr/>
        </p:nvSpPr>
        <p:spPr>
          <a:xfrm>
            <a:off x="0" y="-76200"/>
            <a:ext cx="9144000" cy="601200"/>
          </a:xfrm>
          <a:prstGeom prst="rect">
            <a:avLst/>
          </a:prstGeom>
          <a:effectLst>
            <a:outerShdw blurRad="50800" dist="38100" dir="5400000">
              <a:srgbClr val="000000">
                <a:alpha val="43000"/>
              </a:srgbClr>
            </a:outerShdw>
            <a:reflection blurRad="6350" stA="50000" endA="300" endPos="90000" dir="5400000" sy="-100000" algn="bl" rotWithShape="0"/>
          </a:effectLst>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de-DE">
              <a:latin typeface="Arial Narrow" pitchFamily="34" charset="0"/>
            </a:endParaRPr>
          </a:p>
        </p:txBody>
      </p:sp>
      <p:pic>
        <p:nvPicPr>
          <p:cNvPr id="614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oliennummernplatzhalter 7"/>
          <p:cNvSpPr txBox="1">
            <a:spLocks noGrp="1"/>
          </p:cNvSpPr>
          <p:nvPr/>
        </p:nvSpPr>
        <p:spPr bwMode="auto">
          <a:xfrm>
            <a:off x="457200" y="6356350"/>
            <a:ext cx="6491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de-DE" sz="1200" dirty="0">
                <a:solidFill>
                  <a:srgbClr val="898989"/>
                </a:solidFill>
                <a:latin typeface="Calibri" pitchFamily="34" charset="0"/>
              </a:rPr>
              <a:t>Folie </a:t>
            </a:r>
            <a:fld id="{402807F5-87BB-4E33-BD49-A45EA9332D4F}" type="slidenum">
              <a:rPr lang="de-DE" sz="1200">
                <a:solidFill>
                  <a:srgbClr val="898989"/>
                </a:solidFill>
                <a:latin typeface="Calibri" pitchFamily="34" charset="0"/>
              </a:rPr>
              <a:pPr eaLnBrk="1" hangingPunct="1"/>
              <a:t>9</a:t>
            </a:fld>
            <a:r>
              <a:rPr lang="de-DE" sz="1200" dirty="0">
                <a:solidFill>
                  <a:srgbClr val="898989"/>
                </a:solidFill>
                <a:latin typeface="Calibri" pitchFamily="34" charset="0"/>
              </a:rPr>
              <a:t>			</a:t>
            </a:r>
            <a:r>
              <a:rPr lang="de-DE" sz="1200" dirty="0" smtClean="0">
                <a:solidFill>
                  <a:srgbClr val="898989"/>
                </a:solidFill>
                <a:latin typeface="Calibri" pitchFamily="34" charset="0"/>
              </a:rPr>
              <a:t>Lehrerfahrungen an der Cornell Law School, </a:t>
            </a:r>
            <a:r>
              <a:rPr lang="de-DE" sz="1200" dirty="0" err="1" smtClean="0">
                <a:solidFill>
                  <a:srgbClr val="898989"/>
                </a:solidFill>
                <a:latin typeface="Calibri" pitchFamily="34" charset="0"/>
              </a:rPr>
              <a:t>Ithaca</a:t>
            </a:r>
            <a:r>
              <a:rPr lang="de-DE" sz="1200" dirty="0" smtClean="0">
                <a:solidFill>
                  <a:srgbClr val="898989"/>
                </a:solidFill>
                <a:latin typeface="Calibri" pitchFamily="34" charset="0"/>
              </a:rPr>
              <a:t>/New York</a:t>
            </a:r>
          </a:p>
          <a:p>
            <a:pPr eaLnBrk="1" hangingPunct="1"/>
            <a:r>
              <a:rPr lang="de-DE" sz="1200" dirty="0" smtClean="0">
                <a:solidFill>
                  <a:srgbClr val="898989"/>
                </a:solidFill>
                <a:latin typeface="Calibri" pitchFamily="34" charset="0"/>
              </a:rPr>
              <a:t>3. 5. 2012		Prof. Dr. Hanno Kube, LL.M.</a:t>
            </a:r>
            <a:endParaRPr lang="de-DE" sz="1200" dirty="0">
              <a:solidFill>
                <a:srgbClr val="898989"/>
              </a:solidFill>
              <a:latin typeface="Calibri" pitchFamily="34" charset="0"/>
            </a:endParaRPr>
          </a:p>
        </p:txBody>
      </p:sp>
      <p:sp>
        <p:nvSpPr>
          <p:cNvPr id="10" name="Fußzeilenplatzhalter 9"/>
          <p:cNvSpPr txBox="1">
            <a:spLocks noGrp="1"/>
          </p:cNvSpPr>
          <p:nvPr/>
        </p:nvSpPr>
        <p:spPr>
          <a:xfrm>
            <a:off x="3000375" y="6356350"/>
            <a:ext cx="2895600" cy="365125"/>
          </a:xfrm>
          <a:prstGeom prst="rect">
            <a:avLst/>
          </a:prstGeom>
          <a:noFill/>
        </p:spPr>
        <p:txBody>
          <a:bodyPr anchor="ctr"/>
          <a:lstStyle/>
          <a:p>
            <a:pPr algn="ctr" fontAlgn="auto">
              <a:spcBef>
                <a:spcPts val="0"/>
              </a:spcBef>
              <a:spcAft>
                <a:spcPts val="0"/>
              </a:spcAft>
              <a:defRPr/>
            </a:pPr>
            <a:endParaRPr lang="de-DE" sz="1200">
              <a:solidFill>
                <a:schemeClr val="tx1">
                  <a:tint val="75000"/>
                </a:schemeClr>
              </a:solidFill>
              <a:latin typeface="+mn-lt"/>
              <a:cs typeface="+mn-cs"/>
            </a:endParaRPr>
          </a:p>
        </p:txBody>
      </p:sp>
      <p:grpSp>
        <p:nvGrpSpPr>
          <p:cNvPr id="7" name="Gruppieren 6"/>
          <p:cNvGrpSpPr/>
          <p:nvPr/>
        </p:nvGrpSpPr>
        <p:grpSpPr>
          <a:xfrm>
            <a:off x="6672586" y="5292725"/>
            <a:ext cx="2493639" cy="1587500"/>
            <a:chOff x="6672586" y="5292725"/>
            <a:chExt cx="2493639" cy="1587500"/>
          </a:xfrm>
        </p:grpSpPr>
        <p:pic>
          <p:nvPicPr>
            <p:cNvPr id="8" name="Bild 23" descr="JGU-Logo_farbe.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5292725"/>
              <a:ext cx="233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586" y="5646886"/>
              <a:ext cx="758153" cy="535980"/>
            </a:xfrm>
            <a:prstGeom prst="rect">
              <a:avLst/>
            </a:prstGeom>
          </p:spPr>
        </p:pic>
      </p:grpSp>
    </p:spTree>
    <p:extLst>
      <p:ext uri="{BB962C8B-B14F-4D97-AF65-F5344CB8AC3E}">
        <p14:creationId xmlns:p14="http://schemas.microsoft.com/office/powerpoint/2010/main" val="1821626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JGU_PowerPoint">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JGU_PowerPoint</Template>
  <TotalTime>0</TotalTime>
  <Words>278</Words>
  <Application>Microsoft Office PowerPoint</Application>
  <PresentationFormat>Bildschirmpräsentation (4:3)</PresentationFormat>
  <Paragraphs>257</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JGU_PowerPoint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Johannes Gutenberg-Universität Mainz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hkube</dc:creator>
  <cp:lastModifiedBy>MM</cp:lastModifiedBy>
  <cp:revision>500</cp:revision>
  <cp:lastPrinted>2012-04-25T09:56:24Z</cp:lastPrinted>
  <dcterms:created xsi:type="dcterms:W3CDTF">2011-02-09T08:07:27Z</dcterms:created>
  <dcterms:modified xsi:type="dcterms:W3CDTF">2012-05-11T14:21:43Z</dcterms:modified>
</cp:coreProperties>
</file>